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8" r:id="rId3"/>
    <p:sldMasterId id="2147483707" r:id="rId4"/>
    <p:sldMasterId id="2147483713" r:id="rId5"/>
    <p:sldMasterId id="2147483719" r:id="rId6"/>
    <p:sldMasterId id="2147483731" r:id="rId7"/>
    <p:sldMasterId id="2147483755" r:id="rId8"/>
    <p:sldMasterId id="2147483779" r:id="rId9"/>
  </p:sldMasterIdLst>
  <p:notesMasterIdLst>
    <p:notesMasterId r:id="rId26"/>
  </p:notesMasterIdLst>
  <p:sldIdLst>
    <p:sldId id="269" r:id="rId10"/>
    <p:sldId id="260" r:id="rId11"/>
    <p:sldId id="268" r:id="rId12"/>
    <p:sldId id="279" r:id="rId13"/>
    <p:sldId id="271" r:id="rId14"/>
    <p:sldId id="275" r:id="rId15"/>
    <p:sldId id="282" r:id="rId16"/>
    <p:sldId id="284" r:id="rId17"/>
    <p:sldId id="280" r:id="rId18"/>
    <p:sldId id="267" r:id="rId19"/>
    <p:sldId id="278" r:id="rId20"/>
    <p:sldId id="285" r:id="rId21"/>
    <p:sldId id="286" r:id="rId22"/>
    <p:sldId id="287" r:id="rId23"/>
    <p:sldId id="289" r:id="rId24"/>
    <p:sldId id="28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830" autoAdjust="0"/>
  </p:normalViewPr>
  <p:slideViewPr>
    <p:cSldViewPr>
      <p:cViewPr varScale="1">
        <p:scale>
          <a:sx n="44" d="100"/>
          <a:sy n="44" d="100"/>
        </p:scale>
        <p:origin x="-2124"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plotArea>
      <c:layout/>
      <c:barChart>
        <c:barDir val="col"/>
        <c:grouping val="percentStacked"/>
        <c:ser>
          <c:idx val="0"/>
          <c:order val="0"/>
          <c:spPr>
            <a:solidFill>
              <a:srgbClr val="02AEF0"/>
            </a:solidFill>
          </c:spPr>
          <c:dPt>
            <c:idx val="1"/>
            <c:spPr>
              <a:solidFill>
                <a:srgbClr val="FF0000"/>
              </a:solidFill>
            </c:spPr>
          </c:dPt>
          <c:dPt>
            <c:idx val="2"/>
            <c:spPr>
              <a:solidFill>
                <a:schemeClr val="bg1">
                  <a:lumMod val="50000"/>
                </a:schemeClr>
              </a:solidFill>
            </c:spPr>
          </c:dPt>
          <c:cat>
            <c:strRef>
              <c:f>Sheet1!$A$1:$A$3</c:f>
              <c:strCache>
                <c:ptCount val="3"/>
                <c:pt idx="0">
                  <c:v>tested</c:v>
                </c:pt>
                <c:pt idx="1">
                  <c:v>on treatment</c:v>
                </c:pt>
                <c:pt idx="2">
                  <c:v>virally suppressed</c:v>
                </c:pt>
              </c:strCache>
            </c:strRef>
          </c:cat>
          <c:val>
            <c:numRef>
              <c:f>Sheet1!$B$1:$B$3</c:f>
              <c:numCache>
                <c:formatCode>0%</c:formatCode>
                <c:ptCount val="3"/>
                <c:pt idx="0">
                  <c:v>0.9</c:v>
                </c:pt>
                <c:pt idx="1">
                  <c:v>0.81</c:v>
                </c:pt>
                <c:pt idx="2" formatCode="0.00%">
                  <c:v>0.7290000000000002</c:v>
                </c:pt>
              </c:numCache>
            </c:numRef>
          </c:val>
        </c:ser>
        <c:ser>
          <c:idx val="1"/>
          <c:order val="1"/>
          <c:spPr>
            <a:noFill/>
          </c:spPr>
          <c:cat>
            <c:strRef>
              <c:f>Sheet1!$A$1:$A$3</c:f>
              <c:strCache>
                <c:ptCount val="3"/>
                <c:pt idx="0">
                  <c:v>tested</c:v>
                </c:pt>
                <c:pt idx="1">
                  <c:v>on treatment</c:v>
                </c:pt>
                <c:pt idx="2">
                  <c:v>virally suppressed</c:v>
                </c:pt>
              </c:strCache>
            </c:strRef>
          </c:cat>
          <c:val>
            <c:numRef>
              <c:f>Sheet1!$C$1:$C$3</c:f>
              <c:numCache>
                <c:formatCode>0%</c:formatCode>
                <c:ptCount val="3"/>
                <c:pt idx="0">
                  <c:v>0.1</c:v>
                </c:pt>
                <c:pt idx="1">
                  <c:v>0.19000000000000003</c:v>
                </c:pt>
                <c:pt idx="2" formatCode="0.00%">
                  <c:v>0.27100000000000002</c:v>
                </c:pt>
              </c:numCache>
            </c:numRef>
          </c:val>
        </c:ser>
        <c:gapWidth val="38"/>
        <c:overlap val="100"/>
        <c:axId val="35141888"/>
        <c:axId val="35143680"/>
      </c:barChart>
      <c:catAx>
        <c:axId val="35141888"/>
        <c:scaling>
          <c:orientation val="minMax"/>
        </c:scaling>
        <c:delete val="1"/>
        <c:axPos val="b"/>
        <c:majorTickMark val="none"/>
        <c:tickLblPos val="none"/>
        <c:crossAx val="35143680"/>
        <c:crosses val="autoZero"/>
        <c:auto val="1"/>
        <c:lblAlgn val="ctr"/>
        <c:lblOffset val="100"/>
      </c:catAx>
      <c:valAx>
        <c:axId val="35143680"/>
        <c:scaling>
          <c:orientation val="minMax"/>
        </c:scaling>
        <c:delete val="1"/>
        <c:axPos val="l"/>
        <c:numFmt formatCode="0%" sourceLinked="1"/>
        <c:tickLblPos val="none"/>
        <c:crossAx val="35141888"/>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plotArea>
      <c:layout/>
      <c:barChart>
        <c:barDir val="col"/>
        <c:grouping val="percentStacked"/>
        <c:ser>
          <c:idx val="0"/>
          <c:order val="0"/>
          <c:spPr>
            <a:solidFill>
              <a:srgbClr val="FF0000"/>
            </a:solidFill>
          </c:spPr>
          <c:cat>
            <c:strRef>
              <c:f>Sheet1!$A$1:$A$3</c:f>
              <c:strCache>
                <c:ptCount val="3"/>
                <c:pt idx="0">
                  <c:v>tested</c:v>
                </c:pt>
                <c:pt idx="1">
                  <c:v>on treatment</c:v>
                </c:pt>
                <c:pt idx="2">
                  <c:v>virally suppressed</c:v>
                </c:pt>
              </c:strCache>
            </c:strRef>
          </c:cat>
          <c:val>
            <c:numRef>
              <c:f>Sheet1!$B$1:$B$3</c:f>
              <c:numCache>
                <c:formatCode>0%</c:formatCode>
                <c:ptCount val="3"/>
                <c:pt idx="0">
                  <c:v>0.9</c:v>
                </c:pt>
                <c:pt idx="1">
                  <c:v>0.81</c:v>
                </c:pt>
                <c:pt idx="2" formatCode="0.00%">
                  <c:v>0.7290000000000002</c:v>
                </c:pt>
              </c:numCache>
            </c:numRef>
          </c:val>
        </c:ser>
        <c:ser>
          <c:idx val="1"/>
          <c:order val="1"/>
          <c:spPr>
            <a:noFill/>
          </c:spPr>
          <c:cat>
            <c:strRef>
              <c:f>Sheet1!$A$1:$A$3</c:f>
              <c:strCache>
                <c:ptCount val="3"/>
                <c:pt idx="0">
                  <c:v>tested</c:v>
                </c:pt>
                <c:pt idx="1">
                  <c:v>on treatment</c:v>
                </c:pt>
                <c:pt idx="2">
                  <c:v>virally suppressed</c:v>
                </c:pt>
              </c:strCache>
            </c:strRef>
          </c:cat>
          <c:val>
            <c:numRef>
              <c:f>Sheet1!$C$1:$C$3</c:f>
              <c:numCache>
                <c:formatCode>0%</c:formatCode>
                <c:ptCount val="3"/>
                <c:pt idx="0">
                  <c:v>0.1</c:v>
                </c:pt>
                <c:pt idx="1">
                  <c:v>0.19</c:v>
                </c:pt>
                <c:pt idx="2" formatCode="0.00%">
                  <c:v>0.27100000000000002</c:v>
                </c:pt>
              </c:numCache>
            </c:numRef>
          </c:val>
        </c:ser>
        <c:gapWidth val="38"/>
        <c:overlap val="100"/>
        <c:axId val="35176832"/>
        <c:axId val="35178368"/>
      </c:barChart>
      <c:catAx>
        <c:axId val="35176832"/>
        <c:scaling>
          <c:orientation val="minMax"/>
        </c:scaling>
        <c:delete val="1"/>
        <c:axPos val="b"/>
        <c:majorTickMark val="none"/>
        <c:tickLblPos val="none"/>
        <c:crossAx val="35178368"/>
        <c:crosses val="autoZero"/>
        <c:auto val="1"/>
        <c:lblAlgn val="ctr"/>
        <c:lblOffset val="100"/>
      </c:catAx>
      <c:valAx>
        <c:axId val="35178368"/>
        <c:scaling>
          <c:orientation val="minMax"/>
        </c:scaling>
        <c:delete val="1"/>
        <c:axPos val="l"/>
        <c:numFmt formatCode="0%" sourceLinked="1"/>
        <c:tickLblPos val="none"/>
        <c:crossAx val="35176832"/>
        <c:crosses val="autoZero"/>
        <c:crossBetween val="between"/>
      </c:valAx>
    </c:plotArea>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B1A811E-6AED-4AD6-A6C8-AFBDEF8B7750}" type="datetimeFigureOut">
              <a:rPr lang="en-GB"/>
              <a:pPr>
                <a:defRPr/>
              </a:pPr>
              <a:t>14/11/2016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62D5488-7264-40E4-B671-43A2B6003B7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Оценочное число</a:t>
            </a:r>
          </a:p>
          <a:p>
            <a:pPr>
              <a:spcBef>
                <a:spcPct val="0"/>
              </a:spcBef>
            </a:pPr>
            <a:endParaRPr lang="ru-RU" smtClean="0"/>
          </a:p>
          <a:p>
            <a:pPr>
              <a:spcBef>
                <a:spcPct val="0"/>
              </a:spcBef>
            </a:pPr>
            <a:r>
              <a:rPr lang="ru-RU" b="1" smtClean="0"/>
              <a:t>47 000 [39 000 – 55 000] </a:t>
            </a:r>
            <a:r>
              <a:rPr lang="ru-RU" smtClean="0"/>
              <a:t>людей умерли от болезней, связанных со СПИДом </a:t>
            </a:r>
          </a:p>
          <a:p>
            <a:pPr>
              <a:spcBef>
                <a:spcPct val="0"/>
              </a:spcBef>
            </a:pPr>
            <a:endParaRPr lang="ru-RU" smtClean="0"/>
          </a:p>
          <a:p>
            <a:pPr>
              <a:spcBef>
                <a:spcPct val="0"/>
              </a:spcBef>
            </a:pPr>
            <a:r>
              <a:rPr lang="ru-RU" smtClean="0"/>
              <a:t>Число людей, живущих с ВИЧ - </a:t>
            </a:r>
            <a:r>
              <a:rPr lang="ru-RU" b="1" smtClean="0"/>
              <a:t>1,5 [1,4 – 1,7] млн  </a:t>
            </a:r>
          </a:p>
          <a:p>
            <a:pPr>
              <a:spcBef>
                <a:spcPct val="0"/>
              </a:spcBef>
            </a:pPr>
            <a:endParaRPr lang="ru-RU" smtClean="0"/>
          </a:p>
          <a:p>
            <a:pPr>
              <a:spcBef>
                <a:spcPct val="0"/>
              </a:spcBef>
            </a:pPr>
            <a:r>
              <a:rPr lang="ru-RU" smtClean="0"/>
              <a:t>Число новых случаев инфицирования ВИЧ в регионе составило </a:t>
            </a:r>
            <a:r>
              <a:rPr lang="ru-RU" b="1" smtClean="0"/>
              <a:t>190 000 [170 000–200 000]</a:t>
            </a:r>
            <a:endParaRPr lang="ru-RU" smtClean="0"/>
          </a:p>
          <a:p>
            <a:pPr>
              <a:spcBef>
                <a:spcPct val="0"/>
              </a:spcBef>
            </a:pPr>
            <a:r>
              <a:rPr lang="ru-RU" b="1" smtClean="0"/>
              <a:t>Число новых случаев инфицирования ВИЧ выросло на 57% </a:t>
            </a:r>
            <a:r>
              <a:rPr lang="ru-RU" smtClean="0"/>
              <a:t>в период с 2010 по 2015 гг </a:t>
            </a:r>
          </a:p>
          <a:p>
            <a:pPr>
              <a:spcBef>
                <a:spcPct val="0"/>
              </a:spcBef>
            </a:pPr>
            <a:r>
              <a:rPr lang="ru-RU" smtClean="0"/>
              <a:t>В период с 2010 по 2015 гг. число смертей в связи со СПИДом в регионе выросло на </a:t>
            </a:r>
            <a:r>
              <a:rPr lang="ru-RU" b="1" smtClean="0"/>
              <a:t>22%</a:t>
            </a:r>
            <a:r>
              <a:rPr lang="ru-RU" smtClean="0"/>
              <a:t>. </a:t>
            </a:r>
          </a:p>
          <a:p>
            <a:pPr>
              <a:spcBef>
                <a:spcPct val="0"/>
              </a:spcBef>
            </a:pPr>
            <a:r>
              <a:rPr lang="ru-RU" smtClean="0"/>
              <a:t>Охват лечением составляет </a:t>
            </a:r>
            <a:r>
              <a:rPr lang="ru-RU" b="1" smtClean="0"/>
              <a:t>21% [20%-23%] </a:t>
            </a:r>
            <a:r>
              <a:rPr lang="ru-RU" smtClean="0"/>
              <a:t>от общего числа людей, живущих с ВИЧ в Восточной Европе и Центральной Азии. </a:t>
            </a:r>
          </a:p>
          <a:p>
            <a:pPr>
              <a:spcBef>
                <a:spcPct val="0"/>
              </a:spcBef>
            </a:pPr>
            <a:endParaRPr lang="en-GB"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228CE8-5FB4-4CD9-B88A-DE728BF776CC}" type="slidenum">
              <a:rPr lang="en-GB">
                <a:cs typeface="Arial" charset="0"/>
              </a:rPr>
              <a:pPr fontAlgn="base">
                <a:spcBef>
                  <a:spcPct val="0"/>
                </a:spcBef>
                <a:spcAft>
                  <a:spcPct val="0"/>
                </a:spcAft>
              </a:pPr>
              <a:t>3</a:t>
            </a:fld>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Percent change in new HIV infections among adults </a:t>
            </a:r>
            <a:br>
              <a:rPr lang="en-US" smtClean="0"/>
            </a:br>
            <a:r>
              <a:rPr lang="en-US" smtClean="0"/>
              <a:t>(aged 15 years and older), from 2005 to 2015</a:t>
            </a:r>
            <a:endParaRPr lang="ru-RU" smtClean="0"/>
          </a:p>
          <a:p>
            <a:pPr>
              <a:spcBef>
                <a:spcPct val="0"/>
              </a:spcBef>
            </a:pPr>
            <a:r>
              <a:rPr lang="ru-RU" b="1" smtClean="0"/>
              <a:t>ЮНЭЙДС предупреждает, что неуклонное снижение числа новых случаев ВИЧ-инфекции среди взрослых, которое наблюдалось ранее, остановилось, а в некоторых регионах это число снова начинает расти</a:t>
            </a:r>
          </a:p>
          <a:p>
            <a:pPr>
              <a:spcBef>
                <a:spcPct val="0"/>
              </a:spcBef>
            </a:pPr>
            <a:endParaRPr lang="ru-RU" b="1" smtClean="0"/>
          </a:p>
          <a:p>
            <a:pPr>
              <a:spcBef>
                <a:spcPct val="0"/>
              </a:spcBef>
            </a:pPr>
            <a:r>
              <a:rPr lang="ru-RU" i="1" smtClean="0"/>
              <a:t>Во всем мире число новых случаев инфицирования ВИЧ среди взрослых и детей снизилось на 40% со времени пика эпидемии в 1997 году. Однако, по результатам данных нового анализа, проведенного ЮНЭЙДС, число новых случаев инфицирования ВИЧ среди взрослых остается прежним и не снижается в течение как минимум пяти лет. </a:t>
            </a:r>
          </a:p>
          <a:p>
            <a:pPr>
              <a:spcBef>
                <a:spcPct val="0"/>
              </a:spcBef>
            </a:pPr>
            <a:endParaRPr lang="ru-RU" smtClean="0"/>
          </a:p>
          <a:p>
            <a:pPr>
              <a:spcBef>
                <a:spcPct val="0"/>
              </a:spcBef>
            </a:pPr>
            <a:r>
              <a:rPr lang="ru-RU" smtClean="0"/>
              <a:t>Поданным доклада </a:t>
            </a:r>
            <a:r>
              <a:rPr lang="ru-RU" i="1" smtClean="0"/>
              <a:t>«Пробелы в профилактике ВИЧ» (Prevention gap report) </a:t>
            </a:r>
            <a:r>
              <a:rPr lang="ru-RU" smtClean="0"/>
              <a:t>каждый год </a:t>
            </a:r>
            <a:r>
              <a:rPr lang="ru-RU" b="1" smtClean="0"/>
              <a:t>в течение по крайней мере последних пяти лет </a:t>
            </a:r>
            <a:r>
              <a:rPr lang="ru-RU" smtClean="0"/>
              <a:t>примерно 1,9 миллиона взрослых инфицируются ВИЧ; кроме того, в некоторых регионах растет число новых случаев ВИЧ-инфекции. В докладе </a:t>
            </a:r>
            <a:r>
              <a:rPr lang="ru-RU" i="1" smtClean="0"/>
              <a:t>«Пробелы в профилактике ВИЧ» </a:t>
            </a:r>
            <a:r>
              <a:rPr lang="ru-RU" smtClean="0"/>
              <a:t>четко указывается необходимость в расширении мероприятий по профилактике ВИЧ для выполнения стратегии «Ускорение: прекращение эпидемии СПИДа к 2030 году».</a:t>
            </a:r>
          </a:p>
          <a:p>
            <a:pPr>
              <a:spcBef>
                <a:spcPct val="0"/>
              </a:spcBef>
            </a:pPr>
            <a:r>
              <a:rPr lang="ru-RU" smtClean="0"/>
              <a:t>В странах Восточной Европы и Центральной Азии наблюдалось увеличение ежегодного числа новых случаев ВИЧ-инфекции на 57% в период с 2010 по 2015 гг.</a:t>
            </a:r>
          </a:p>
          <a:p>
            <a:pPr>
              <a:spcBef>
                <a:spcPct val="0"/>
              </a:spcBef>
            </a:pPr>
            <a:endParaRPr lang="ru-RU" smtClean="0"/>
          </a:p>
          <a:p>
            <a:pPr>
              <a:spcBef>
                <a:spcPct val="0"/>
              </a:spcBef>
            </a:pPr>
            <a:r>
              <a:rPr lang="ru-RU" smtClean="0"/>
              <a:t>После нескольких лет стабильного снижения, в период с 2010 по 2015 гг. в странах Карибского бассейна наблюдался рост ежегодного числа новых случаев ВИЧ-инфекции на 9%.</a:t>
            </a:r>
          </a:p>
          <a:p>
            <a:pPr>
              <a:spcBef>
                <a:spcPct val="0"/>
              </a:spcBef>
            </a:pPr>
            <a:endParaRPr lang="ru-RU" smtClean="0"/>
          </a:p>
          <a:p>
            <a:pPr>
              <a:spcBef>
                <a:spcPct val="0"/>
              </a:spcBef>
            </a:pPr>
            <a:r>
              <a:rPr lang="ru-RU" smtClean="0"/>
              <a:t>В странах Ближнего Востока и Северной Африки ежегодное число новых случаев ВИЧ-инфекции увеличилось на 4% в период с 2010 по 2015 гг. </a:t>
            </a:r>
          </a:p>
          <a:p>
            <a:pPr>
              <a:spcBef>
                <a:spcPct val="0"/>
              </a:spcBef>
            </a:pPr>
            <a:endParaRPr lang="ru-RU" smtClean="0"/>
          </a:p>
          <a:p>
            <a:pPr>
              <a:spcBef>
                <a:spcPct val="0"/>
              </a:spcBef>
            </a:pPr>
            <a:r>
              <a:rPr lang="ru-RU" smtClean="0"/>
              <a:t>Ни в одном из других регионов мира не наблюдалось значительного снижения числа новых случаев ВИЧ-инфекции. </a:t>
            </a:r>
          </a:p>
          <a:p>
            <a:pPr lvl="1">
              <a:spcBef>
                <a:spcPct val="0"/>
              </a:spcBef>
            </a:pPr>
            <a:r>
              <a:rPr lang="ru-RU" smtClean="0"/>
              <a:t>В странах Латинской Америки ежегодное число новых случаев ВИЧ-инфекции среди взрослых увеличилось на 2% с 2010 года; число новых случаев инфицирования ВИЧ незначительно снизилось в странах Западной и Центральной Европы и Северной Америки, а также в странах Западной и Центральной Африки с 2010 года; число новых случаев ВИЧ снизилось на 4% в странах Восточной и Южной Африки с 2010 года и на 3% в странах Азиатско-Тихоокеанского региона с 2010 года.</a:t>
            </a:r>
          </a:p>
          <a:p>
            <a:pPr>
              <a:spcBef>
                <a:spcPct val="0"/>
              </a:spcBef>
            </a:pPr>
            <a:endParaRPr lang="en-GB"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0A59B2-5E54-4EFB-8AAB-EF5B6D6E2668}" type="slidenum">
              <a:rPr lang="en-GB">
                <a:cs typeface="Arial" charset="0"/>
              </a:rPr>
              <a:pPr fontAlgn="base">
                <a:spcBef>
                  <a:spcPct val="0"/>
                </a:spcBef>
                <a:spcAft>
                  <a:spcPct val="0"/>
                </a:spcAft>
              </a:pPr>
              <a:t>4</a:t>
            </a:fld>
            <a:endParaRPr lang="en-GB">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PROGRESS TOWARDS 90–90–90 TARGET, </a:t>
            </a:r>
            <a:br>
              <a:rPr lang="en-US" smtClean="0"/>
            </a:br>
            <a:r>
              <a:rPr lang="en-US" smtClean="0"/>
              <a:t>GLOBAL, 2015</a:t>
            </a:r>
            <a:r>
              <a:rPr lang="ru-RU" b="1" smtClean="0"/>
              <a:t>Преимущества профилактики до сих пор не реализованы </a:t>
            </a:r>
            <a:endParaRPr lang="ru-RU" smtClean="0"/>
          </a:p>
          <a:p>
            <a:pPr>
              <a:spcBef>
                <a:spcPct val="0"/>
              </a:spcBef>
            </a:pPr>
            <a:r>
              <a:rPr lang="ru-RU" smtClean="0"/>
              <a:t>В докладе подчеркивается, что основные надежды на то, что антиретровирусная терапия будет влиять на профилактику новых случаев инфицирования ВИЧ, начинают оправдываться, хотя все преимущества не будут наблюдаться еще несколько лет.</a:t>
            </a:r>
          </a:p>
          <a:p>
            <a:pPr>
              <a:spcBef>
                <a:spcPct val="0"/>
              </a:spcBef>
            </a:pPr>
            <a:r>
              <a:rPr lang="ru-RU" smtClean="0"/>
              <a:t> </a:t>
            </a:r>
          </a:p>
          <a:p>
            <a:pPr>
              <a:spcBef>
                <a:spcPct val="0"/>
              </a:spcBef>
            </a:pPr>
            <a:r>
              <a:rPr lang="ru-RU" smtClean="0"/>
              <a:t>По оценкам, представленным в докладе </a:t>
            </a:r>
            <a:r>
              <a:rPr lang="ru-RU" i="1" smtClean="0"/>
              <a:t>«Пробелы в профилактике ВИЧ», </a:t>
            </a:r>
            <a:r>
              <a:rPr lang="ru-RU" smtClean="0"/>
              <a:t>более половины людей, живущих с ВИЧ (57%), знают о своем ВИЧ-статусе, 46% людей, живущих с ВИЧ, имеют доступ к антиретровирусной терапии, и у 38% всех людей, живущих с ВИЧ, наблюдается вирусная супрессия, и это помогает им оставаться здоровыми и предотвращает дальнейшую передачу вируса.  </a:t>
            </a:r>
          </a:p>
          <a:p>
            <a:pPr>
              <a:spcBef>
                <a:spcPct val="0"/>
              </a:spcBef>
            </a:pPr>
            <a:endParaRPr lang="ru-RU" smtClean="0"/>
          </a:p>
          <a:p>
            <a:pPr>
              <a:spcBef>
                <a:spcPct val="0"/>
              </a:spcBef>
            </a:pPr>
            <a:r>
              <a:rPr lang="ru-RU" smtClean="0"/>
              <a:t>Это подчеркивает насущную необходимость в исполнении целей ЮНЭЙДС 90-90-90, чтобы в полной мере реализовать потенциал антиретровирусной терапии. Цели 90-90-90 следующие: 90% людей знают о своем ВИЧ-статусе, 90% людей, знающих о своем статусе, имеют доступ к антиретровирусной терапии, и у 90% людей, получающих лечение, наблюдается снижение вирусной нагрузки.    </a:t>
            </a:r>
          </a:p>
          <a:p>
            <a:pPr>
              <a:spcBef>
                <a:spcPct val="0"/>
              </a:spcBef>
            </a:pPr>
            <a:endParaRPr lang="en-GB" smtClean="0"/>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530AB5-6A90-4C2D-966B-81C897F6AF0A}" type="slidenum">
              <a:rPr lang="en-GB">
                <a:cs typeface="Arial" charset="0"/>
              </a:rPr>
              <a:pPr fontAlgn="base">
                <a:spcBef>
                  <a:spcPct val="0"/>
                </a:spcBef>
                <a:spcAft>
                  <a:spcPct val="0"/>
                </a:spcAft>
              </a:pPr>
              <a:t>7</a:t>
            </a:fld>
            <a:endParaRPr lang="en-GB">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Progress towards the 90–90–90 target, </a:t>
            </a:r>
            <a:br>
              <a:rPr lang="en-US" smtClean="0"/>
            </a:br>
            <a:r>
              <a:rPr lang="en-US" smtClean="0"/>
              <a:t>eastern Europe and central Asia, end-2015</a:t>
            </a:r>
            <a:endParaRPr lang="en-GB" smtClean="0"/>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D5C417-7530-4A78-B819-1D4BE55308D6}" type="slidenum">
              <a:rPr lang="en-GB">
                <a:cs typeface="Arial" charset="0"/>
              </a:rPr>
              <a:pPr fontAlgn="base">
                <a:spcBef>
                  <a:spcPct val="0"/>
                </a:spcBef>
                <a:spcAft>
                  <a:spcPct val="0"/>
                </a:spcAft>
              </a:pPr>
              <a:t>8</a:t>
            </a:fld>
            <a:endParaRPr lang="en-GB">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risk of HIV acquisition compared to adults</a:t>
            </a:r>
            <a:br>
              <a:rPr lang="en-US" smtClean="0"/>
            </a:br>
            <a:r>
              <a:rPr lang="en-US" smtClean="0"/>
              <a:t>(aged 15 years and older) in the general population</a:t>
            </a:r>
            <a:endParaRPr lang="ru-RU" smtClean="0"/>
          </a:p>
          <a:p>
            <a:pPr>
              <a:spcBef>
                <a:spcPct val="0"/>
              </a:spcBef>
            </a:pPr>
            <a:endParaRPr lang="ru-RU" smtClean="0"/>
          </a:p>
          <a:p>
            <a:pPr>
              <a:spcBef>
                <a:spcPct val="0"/>
              </a:spcBef>
            </a:pPr>
            <a:r>
              <a:rPr lang="en-US" smtClean="0"/>
              <a:t>Distribution of new HIV infections among population groups, eastern Europe and Central Asia, 2014</a:t>
            </a:r>
            <a:endParaRPr lang="ru-RU" smtClean="0"/>
          </a:p>
          <a:p>
            <a:pPr>
              <a:spcBef>
                <a:spcPct val="0"/>
              </a:spcBef>
            </a:pPr>
            <a:r>
              <a:rPr lang="ru-RU" smtClean="0"/>
              <a:t>51% - ПИН</a:t>
            </a:r>
          </a:p>
          <a:p>
            <a:pPr>
              <a:spcBef>
                <a:spcPct val="0"/>
              </a:spcBef>
            </a:pPr>
            <a:endParaRPr lang="ru-RU" smtClean="0"/>
          </a:p>
          <a:p>
            <a:pPr>
              <a:spcBef>
                <a:spcPct val="0"/>
              </a:spcBef>
            </a:pPr>
            <a:endParaRPr lang="ru-RU" smtClean="0"/>
          </a:p>
          <a:p>
            <a:pPr>
              <a:spcBef>
                <a:spcPct val="0"/>
              </a:spcBef>
            </a:pPr>
            <a:endParaRPr lang="en-US" smtClean="0"/>
          </a:p>
          <a:p>
            <a:pPr>
              <a:spcBef>
                <a:spcPct val="0"/>
              </a:spcBef>
            </a:pPr>
            <a:endParaRPr lang="en-GB" smtClean="0"/>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5DCFC4-177C-4935-A29D-33B3046DFB01}" type="slidenum">
              <a:rPr lang="en-GB">
                <a:cs typeface="Arial" charset="0"/>
              </a:rPr>
              <a:pPr fontAlgn="base">
                <a:spcBef>
                  <a:spcPct val="0"/>
                </a:spcBef>
                <a:spcAft>
                  <a:spcPct val="0"/>
                </a:spcAft>
              </a:pPr>
              <a:t>9</a:t>
            </a:fld>
            <a:endParaRPr lang="en-GB">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РФ – позитивные сдвиги в последний год. Октябрь 2015 – тема ВИЧ обсуждалась на правительственной комиссии по здравоохранению, Премьер Министр Дмитрий Медведев дал поручение разработать стратегию противодействия ВИЧ, на днях эта стратегия была утверждена. Стратегия признает растущее распространение ВИЧ-инфекции в стране, и в целом ее цель совпадает с видением ЮНЭЙДС о «0 новых случаев, 0 смертей», хотя нет 0 дискриминации, но в тексте об этом говорится. В ней есть и сильные стороны, и более слабые ( не учтены новые рекомендации ВОЗ по лечению, не совсем ясно, за счет чего же произойдет снижение новых случаев), и теперь многое зависит от того, какая дорожная карта будет разработана. Мы считаем, что разработка стратегии и дорожной карты – это шаг в правильном направлении, необходима быстрая имплементация.</a:t>
            </a:r>
          </a:p>
          <a:p>
            <a:pPr>
              <a:spcBef>
                <a:spcPct val="0"/>
              </a:spcBef>
            </a:pPr>
            <a:endParaRPr lang="ru-RU" smtClean="0"/>
          </a:p>
          <a:p>
            <a:pPr>
              <a:spcBef>
                <a:spcPct val="0"/>
              </a:spcBef>
            </a:pPr>
            <a:r>
              <a:rPr lang="ru-RU" smtClean="0"/>
              <a:t>Что можно сделать на рабочих местах?</a:t>
            </a:r>
          </a:p>
          <a:p>
            <a:pPr>
              <a:spcBef>
                <a:spcPct val="0"/>
              </a:spcBef>
            </a:pPr>
            <a:endParaRPr lang="ru-RU" smtClean="0"/>
          </a:p>
          <a:p>
            <a:pPr>
              <a:spcBef>
                <a:spcPct val="0"/>
              </a:spcBef>
            </a:pPr>
            <a:r>
              <a:rPr lang="ru-RU" smtClean="0"/>
              <a:t>Лечение – </a:t>
            </a:r>
            <a:r>
              <a:rPr lang="en-US" smtClean="0"/>
              <a:t>test and treat</a:t>
            </a:r>
          </a:p>
          <a:p>
            <a:pPr>
              <a:spcBef>
                <a:spcPct val="0"/>
              </a:spcBef>
            </a:pPr>
            <a:r>
              <a:rPr lang="ru-RU" smtClean="0"/>
              <a:t>Снижение цен</a:t>
            </a:r>
          </a:p>
          <a:p>
            <a:pPr>
              <a:spcBef>
                <a:spcPct val="0"/>
              </a:spcBef>
            </a:pPr>
            <a:endParaRPr lang="ru-RU" smtClean="0"/>
          </a:p>
          <a:p>
            <a:pPr>
              <a:spcBef>
                <a:spcPct val="0"/>
              </a:spcBef>
            </a:pPr>
            <a:r>
              <a:rPr lang="ru-RU" smtClean="0"/>
              <a:t>По сравнению с ограниченными вариантами профилактики ВИЧ 20 лет назад в настоящее время существует ряд доступных вариантов, которые могут удовлетворить потребности людей в течение их жизни, и обеспечить им защиту от инфицирования ВИЧ.</a:t>
            </a:r>
          </a:p>
          <a:p>
            <a:pPr>
              <a:spcBef>
                <a:spcPct val="0"/>
              </a:spcBef>
            </a:pPr>
            <a:r>
              <a:rPr lang="ru-RU" smtClean="0"/>
              <a:t>ЮНЭЙДС призывает страны использовать подход, учитывающий территориальное расположение и группы населения, для разработки программ по профилактике ВИЧ, основанных на пяти основных принципах профилактики, которые должны реализовываться комплексно и комбинированно:</a:t>
            </a:r>
          </a:p>
          <a:p>
            <a:pPr>
              <a:spcBef>
                <a:spcPct val="0"/>
              </a:spcBef>
            </a:pPr>
            <a:endParaRPr lang="ru-RU" smtClean="0"/>
          </a:p>
          <a:p>
            <a:pPr>
              <a:spcBef>
                <a:spcPct val="0"/>
              </a:spcBef>
            </a:pPr>
            <a:r>
              <a:rPr lang="ru-RU" b="1" smtClean="0"/>
              <a:t>Фокус на наиболее пораженных </a:t>
            </a:r>
            <a:r>
              <a:rPr lang="ru-RU" smtClean="0"/>
              <a:t>местностях и </a:t>
            </a:r>
            <a:r>
              <a:rPr lang="ru-RU" b="1" smtClean="0"/>
              <a:t>группах населения – проводники?</a:t>
            </a:r>
          </a:p>
          <a:p>
            <a:pPr>
              <a:spcBef>
                <a:spcPct val="0"/>
              </a:spcBef>
            </a:pPr>
            <a:endParaRPr lang="ru-RU" b="1" smtClean="0"/>
          </a:p>
          <a:p>
            <a:pPr>
              <a:spcBef>
                <a:spcPct val="0"/>
              </a:spcBef>
            </a:pPr>
            <a:endParaRPr lang="en-GB"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8F3B3F-4AC4-464D-AC70-34AFC36C4FAB}" type="slidenum">
              <a:rPr lang="en-GB">
                <a:cs typeface="Arial" charset="0"/>
              </a:rPr>
              <a:pPr fontAlgn="base">
                <a:spcBef>
                  <a:spcPct val="0"/>
                </a:spcBef>
                <a:spcAft>
                  <a:spcPct val="0"/>
                </a:spcAft>
              </a:pPr>
              <a:t>10</a:t>
            </a:fld>
            <a:endParaRPr lang="en-GB">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AD4889-2D93-4B8F-87C8-E2DBFAD348F3}" type="slidenum">
              <a:rPr lang="en-GB">
                <a:cs typeface="Arial" charset="0"/>
              </a:rPr>
              <a:pPr fontAlgn="base">
                <a:spcBef>
                  <a:spcPct val="0"/>
                </a:spcBef>
                <a:spcAft>
                  <a:spcPct val="0"/>
                </a:spcAft>
              </a:pPr>
              <a:t>16</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9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D36A109-2F51-4E20-A4E5-624F402CC482}" type="datetimeFigureOut">
              <a:rPr lang="en-GB"/>
              <a:pPr>
                <a:defRPr/>
              </a:pPr>
              <a:t>14/11/2016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3444512-9400-428E-84B6-CEB15E20E54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EE24857-FCD4-4458-8410-8D051A736187}" type="datetimeFigureOut">
              <a:rPr lang="en-GB"/>
              <a:pPr>
                <a:defRPr/>
              </a:pPr>
              <a:t>14/11/2016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B507B07-8DAD-4C9C-A8EC-13FBD64F809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656F906-6EC7-42A9-AE38-B1B3226E12CE}" type="datetimeFigureOut">
              <a:rPr lang="en-GB"/>
              <a:pPr>
                <a:defRPr/>
              </a:pPr>
              <a:t>14/11/2016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0E3BE24-E7DD-4FED-94E5-B22380D60A9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userDrawn="1"/>
        </p:nvSpPr>
        <p:spPr>
          <a:xfrm>
            <a:off x="6492875" y="6237288"/>
            <a:ext cx="2174875" cy="5064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7272" tIns="43637" rIns="87272" bIns="43637" anchor="ctr"/>
          <a:lstStyle/>
          <a:p>
            <a:pPr algn="ctr" defTabSz="457200">
              <a:defRPr/>
            </a:pPr>
            <a:endParaRPr lang="en-GB" dirty="0">
              <a:solidFill>
                <a:srgbClr val="FFFFFF"/>
              </a:solidFill>
            </a:endParaRPr>
          </a:p>
        </p:txBody>
      </p:sp>
      <p:pic>
        <p:nvPicPr>
          <p:cNvPr id="3" name="Picture 3"/>
          <p:cNvPicPr>
            <a:picLocks noChangeAspect="1"/>
          </p:cNvPicPr>
          <p:nvPr userDrawn="1"/>
        </p:nvPicPr>
        <p:blipFill>
          <a:blip r:embed="rId2"/>
          <a:srcRect/>
          <a:stretch>
            <a:fillRect/>
          </a:stretch>
        </p:blipFill>
        <p:spPr bwMode="auto">
          <a:xfrm>
            <a:off x="7316788" y="6042025"/>
            <a:ext cx="1281112" cy="265113"/>
          </a:xfrm>
          <a:prstGeom prst="rect">
            <a:avLst/>
          </a:prstGeom>
          <a:noFill/>
          <a:ln w="9525">
            <a:noFill/>
            <a:miter lim="800000"/>
            <a:headEnd/>
            <a:tailEnd/>
          </a:ln>
        </p:spPr>
      </p:pic>
      <p:sp>
        <p:nvSpPr>
          <p:cNvPr id="4" name="Footer Placeholder 4"/>
          <p:cNvSpPr>
            <a:spLocks noGrp="1" noChangeArrowheads="1"/>
          </p:cNvSpPr>
          <p:nvPr>
            <p:ph type="ftr" sz="quarter" idx="10"/>
          </p:nvPr>
        </p:nvSpPr>
        <p:spPr>
          <a:xfrm>
            <a:off x="3124200" y="6245225"/>
            <a:ext cx="2895600" cy="476250"/>
          </a:xfrm>
          <a:prstGeom prst="rect">
            <a:avLst/>
          </a:prstGeom>
        </p:spPr>
        <p:txBody>
          <a:bodyPr vert="horz" wrap="square" lIns="87272" tIns="43637" rIns="87272" bIns="43637" numCol="1" anchor="t" anchorCtr="0" compatLnSpc="1">
            <a:prstTxWarp prst="textNoShape">
              <a:avLst/>
            </a:prstTxWarp>
          </a:bodyPr>
          <a:lstStyle>
            <a:lvl1pPr>
              <a:defRPr>
                <a:solidFill>
                  <a:srgbClr val="000000"/>
                </a:solidFill>
              </a:defRPr>
            </a:lvl1pPr>
          </a:lstStyle>
          <a:p>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620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7551738" y="1646237"/>
            <a:ext cx="2438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fld id="{270B60BB-8F65-4D4E-ADF0-B733B58F4EF0}" type="datetime1">
              <a:rPr lang="en-US"/>
              <a:pPr/>
              <a:t>11/14/2016</a:t>
            </a:fld>
            <a:endParaRPr lang="en-US"/>
          </a:p>
        </p:txBody>
      </p:sp>
      <p:sp>
        <p:nvSpPr>
          <p:cNvPr id="5" name="Footer Placeholder 4"/>
          <p:cNvSpPr>
            <a:spLocks noGrp="1"/>
          </p:cNvSpPr>
          <p:nvPr>
            <p:ph type="ftr" sz="quarter" idx="11"/>
          </p:nvPr>
        </p:nvSpPr>
        <p:spPr>
          <a:xfrm rot="16200000">
            <a:off x="7587456" y="4048919"/>
            <a:ext cx="2366963"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endParaRPr lang="ru-RU"/>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fld id="{080A727F-9113-4F88-B988-47AF25B0D30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fld id="{B1809987-EBDF-4F50-98B2-0DFA65399F62}" type="datetime1">
              <a:rPr lang="en-US"/>
              <a:pPr/>
              <a:t>11/14/2016</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endParaRPr lang="ru-RU"/>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fld id="{ADB4DB3E-3743-434E-8B5C-C680BC398DC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A9ADF20-8D01-41DD-A040-26DEF1BC3468}" type="datetimeFigureOut">
              <a:rPr lang="en-GB"/>
              <a:pPr>
                <a:defRPr/>
              </a:pPr>
              <a:t>14/11/2016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C252ED3-8CC5-4526-968D-14365D639A4D}"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fld id="{80EF0BE4-AF1C-4441-839E-8B37ED77027F}" type="datetime1">
              <a:rPr lang="en-US"/>
              <a:pPr/>
              <a:t>11/14/2016</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endParaRPr lang="ru-RU"/>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fld id="{41ADA90D-CE16-4F05-AA76-698C487FBBC1}"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Vertical Text">
    <p:spTree>
      <p:nvGrpSpPr>
        <p:cNvPr id="1" name=""/>
        <p:cNvGrpSpPr/>
        <p:nvPr/>
      </p:nvGrpSpPr>
      <p:grpSpPr>
        <a:xfrm>
          <a:off x="0" y="0"/>
          <a:ext cx="0" cy="0"/>
          <a:chOff x="0" y="0"/>
          <a:chExt cx="0" cy="0"/>
        </a:xfrm>
      </p:grpSpPr>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74"/>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fld id="{191AC780-70BA-40B8-8618-0347173AF129}" type="datetime1">
              <a:rPr lang="en-US"/>
              <a:pPr/>
              <a:t>11/14/2016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endParaRPr lang="ru-RU"/>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fld id="{618EEE0A-BC5B-422F-99FE-793C90B1D561}"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fld id="{2F38F561-6493-4A3A-8826-8A63D4AAE2B2}" type="datetime1">
              <a:rPr lang="en-US"/>
              <a:pPr/>
              <a:t>11/14/2016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endParaRPr lang="ru-RU"/>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fld id="{3507A521-9ADE-4424-B7A7-3C1C8CC996D4}"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fld id="{BBE54422-D878-4E0D-B1D2-F0D133D83201}" type="datetime1">
              <a:rPr lang="en-US"/>
              <a:pPr/>
              <a:t>11/14/2016</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endParaRPr lang="ru-RU"/>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fld id="{AAFDD9ED-7AE7-4D40-9AE0-3B16800B8846}"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and Vertical Text">
    <p:spTree>
      <p:nvGrpSpPr>
        <p:cNvPr id="1" name=""/>
        <p:cNvGrpSpPr/>
        <p:nvPr/>
      </p:nvGrpSpPr>
      <p:grpSpPr>
        <a:xfrm>
          <a:off x="0" y="0"/>
          <a:ext cx="0" cy="0"/>
          <a:chOff x="0" y="0"/>
          <a:chExt cx="0" cy="0"/>
        </a:xfrm>
      </p:grpSpPr>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74"/>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fld id="{52D1A42E-426A-47CB-819D-C18BCE1A57A3}" type="datetime1">
              <a:rPr lang="en-US"/>
              <a:pPr/>
              <a:t>11/14/2016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endParaRPr lang="ru-RU"/>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ＭＳ Ｐゴシック" pitchFamily="34" charset="-128"/>
              </a:defRPr>
            </a:lvl1pPr>
          </a:lstStyle>
          <a:p>
            <a:fld id="{A4A04C2E-576B-489E-83F3-7CC6215C7E6A}"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9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94ADE5-2169-4BD9-ACDF-613D57AFD95C}"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D25D10-9341-4185-BDE0-029A158EDD5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4000"/>
            <a:ext cx="9144000" cy="1080000"/>
          </a:xfrm>
        </p:spPr>
        <p:txBody>
          <a:bodyPr>
            <a:normAutofit/>
          </a:bodyPr>
          <a:lstStyle>
            <a:lvl1pPr>
              <a:defRPr sz="3200" b="0" i="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6745B0-6660-43E6-AB80-284EE184BE8B}"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F222BC-E66D-4468-A7B7-8F6C9BE4AD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7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2FF235-4CB7-4D95-8087-87CA6AF57897}" type="datetimeFigureOut">
              <a:rPr lang="en-GB"/>
              <a:pPr>
                <a:defRPr/>
              </a:pPr>
              <a:t>14/11/2016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7705D8A-4EBD-4C34-85C7-95EC2F7734F7}"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6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6CCF0E-3D7B-4BAC-926F-996403EDC80A}"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3DFAE6-5D26-41A0-9A23-D0335D65CBF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92BC99-5BEA-4844-8C9F-F9FCE25F0144}" type="datetimeFigureOut">
              <a:rPr lang="en-US"/>
              <a:pPr>
                <a:defRPr/>
              </a:pPr>
              <a:t>11/14/2016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3129EA-CA1B-481D-89F2-B582C9D09C0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533583D-9AED-497A-A1A6-FA3A1B7B9C7A}" type="datetimeFigureOut">
              <a:rPr lang="en-US"/>
              <a:pPr>
                <a:defRPr/>
              </a:pPr>
              <a:t>11/14/2016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BEFA9FC-CA48-4A60-9C10-6A142BB2AFE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12253A-1595-4E41-8EBB-349D192EE628}" type="datetimeFigureOut">
              <a:rPr lang="en-US"/>
              <a:pPr>
                <a:defRPr/>
              </a:pPr>
              <a:t>11/14/2016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1CBAFB-74B8-4800-8F28-34C5766542FB}"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A5D5B9-F182-4C5B-8B5A-A39F64AA57E1}" type="datetimeFigureOut">
              <a:rPr lang="en-US"/>
              <a:pPr>
                <a:defRPr/>
              </a:pPr>
              <a:t>11/14/2016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C906A7-9D82-4E79-8427-0089917B6029}"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2FDBAE-6ABA-4591-B2EB-622258DC2244}" type="datetimeFigureOut">
              <a:rPr lang="en-US"/>
              <a:pPr>
                <a:defRPr/>
              </a:pPr>
              <a:t>11/14/2016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3805DB-87E1-4A1C-BAB4-836C1F515B28}"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505DA0-BE8B-437C-85D8-12F04EFF7424}" type="datetimeFigureOut">
              <a:rPr lang="en-US"/>
              <a:pPr>
                <a:defRPr/>
              </a:pPr>
              <a:t>11/14/2016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5337D2-E82E-43BB-8228-1F0740105881}"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3DB50A-7AFD-47C4-9846-0B331BE34CC1}"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BB5C31-8DE0-4712-A9BD-9D994EACE7F1}"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708A60-2448-4DF3-A137-C04E84D66613}"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AF93C6-9F22-4F97-86D2-61E49F0111FB}"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8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BE6BFE-9BF1-450A-BB3F-450B762C54C5}"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8FAB2C-8909-4BD2-AB91-1EF238C17B3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DC4F77B9-23E6-4C99-B243-CAA8B750A745}" type="datetimeFigureOut">
              <a:rPr lang="en-GB"/>
              <a:pPr>
                <a:defRPr/>
              </a:pPr>
              <a:t>14/11/2016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088740D-7259-45CA-B571-8ABE32308FA4}"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4000"/>
            <a:ext cx="9144000" cy="1080000"/>
          </a:xfrm>
        </p:spPr>
        <p:txBody>
          <a:bodyPr>
            <a:normAutofit/>
          </a:bodyPr>
          <a:lstStyle>
            <a:lvl1pPr>
              <a:defRPr sz="3200" b="0" i="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319A67-7932-4123-979D-7BB35DECFE26}"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2E7CF8-A6E0-4AF3-8C89-70FB911B14E1}"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9489C64-1BA5-44FC-908A-8CDAA52A7F72}"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B60D3-B714-4E14-98EE-D892357EE36D}"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F410336-560A-4CCC-B0BC-C37534387506}" type="datetimeFigureOut">
              <a:rPr lang="en-US"/>
              <a:pPr>
                <a:defRPr/>
              </a:pPr>
              <a:t>11/14/2016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54DCE3-2EAE-4AE9-AC7B-3474BD382800}"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2A0727-6658-4C55-B842-F085F2993D5E}" type="datetimeFigureOut">
              <a:rPr lang="en-US"/>
              <a:pPr>
                <a:defRPr/>
              </a:pPr>
              <a:t>11/14/2016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F18E30-8BC2-4C77-AD59-8C0485DE23F8}"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48350B-EA35-4096-A095-35D1F7750146}" type="datetimeFigureOut">
              <a:rPr lang="en-US"/>
              <a:pPr>
                <a:defRPr/>
              </a:pPr>
              <a:t>11/14/2016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41B7A00-6D40-4CF7-B338-1052A26F7103}"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EE1B11-F42F-4B0D-BBE1-7A985C9C6EBC}" type="datetimeFigureOut">
              <a:rPr lang="en-US"/>
              <a:pPr>
                <a:defRPr/>
              </a:pPr>
              <a:t>11/14/2016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EA312E-A6F1-4EDB-BE78-D418D27F8CC7}"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9407AD-3B7C-43CD-AA61-9F269C6C6088}" type="datetimeFigureOut">
              <a:rPr lang="en-US"/>
              <a:pPr>
                <a:defRPr/>
              </a:pPr>
              <a:t>11/14/2016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9BC971-B86E-4B31-87C6-65D157AC90B1}"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DF2E95-D12B-4C3F-8952-57EF39670AA7}" type="datetimeFigureOut">
              <a:rPr lang="en-US"/>
              <a:pPr>
                <a:defRPr/>
              </a:pPr>
              <a:t>11/14/2016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79AF2E-F46D-41B7-8434-DD40C5BFD882}"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E3B686-188D-44C0-ABC7-7120B7319F97}"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7FD3FB-FD78-4BF2-B671-4E6F7E1B73A1}"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00451A-82C3-44C3-9014-B612A7BA5907}"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E95163-EA25-472C-9934-06BDFDB60B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AEA4C9C-D5F8-4FE1-867C-4DE95DD5A303}" type="datetimeFigureOut">
              <a:rPr lang="en-GB"/>
              <a:pPr>
                <a:defRPr/>
              </a:pPr>
              <a:t>14/11/2016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D0D477D-DB96-4373-BC16-6130A2FCE431}"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27229AB-446E-4C79-88FD-FB53488D18DE}"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1AB950-EC15-4915-8335-115C0FAF3214}"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4000"/>
            <a:ext cx="9144000" cy="1080000"/>
          </a:xfrm>
        </p:spPr>
        <p:txBody>
          <a:bodyPr>
            <a:normAutofit/>
          </a:bodyPr>
          <a:lstStyle>
            <a:lvl1pPr>
              <a:defRPr sz="3200" b="0" i="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A218CD-8419-4DF3-B980-C7FE9BE631D5}"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3BB86E-ADEC-47FB-998C-E196FF483DB8}"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029FB6-2234-4FD2-9425-93AAC38D2BD1}"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0E5294-38CB-4452-88A4-51BD7BC1DC14}"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6EDE547-9765-4FE4-A6FE-C8DD7EEAAFC2}" type="datetimeFigureOut">
              <a:rPr lang="en-US"/>
              <a:pPr>
                <a:defRPr/>
              </a:pPr>
              <a:t>11/14/2016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192BF9-836E-4E38-AC89-EF03A2A8666D}"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4FB934-010F-4E15-9074-E7061E43C587}" type="datetimeFigureOut">
              <a:rPr lang="en-US"/>
              <a:pPr>
                <a:defRPr/>
              </a:pPr>
              <a:t>11/14/2016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14487AD-F29C-4CE1-B1BA-E4DC49DE3746}"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16F6DF-CA01-484A-B2E5-157942177DC8}" type="datetimeFigureOut">
              <a:rPr lang="en-US"/>
              <a:pPr>
                <a:defRPr/>
              </a:pPr>
              <a:t>11/14/2016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A10D91-6E02-4404-AEEF-7574217A2428}"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725A5F-5CCB-43DA-87D9-F023FB3E16E2}" type="datetimeFigureOut">
              <a:rPr lang="en-US"/>
              <a:pPr>
                <a:defRPr/>
              </a:pPr>
              <a:t>11/14/2016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3858E50-9EE3-49D7-80A1-FE7399DE4B98}"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F95EF8-3186-47E0-AE30-A261F6CC6D90}" type="datetimeFigureOut">
              <a:rPr lang="en-US"/>
              <a:pPr>
                <a:defRPr/>
              </a:pPr>
              <a:t>11/14/2016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006EEB-60CF-407D-A1F0-2444CDEDA252}"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74E753-A77F-435F-91E7-0933AF5BB667}" type="datetimeFigureOut">
              <a:rPr lang="en-US"/>
              <a:pPr>
                <a:defRPr/>
              </a:pPr>
              <a:t>11/14/2016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5C380D-D46C-4B0E-9013-DD89F3F66498}"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798A18-4892-430E-A7FB-14A5802A595D}"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FD6FCA-A64E-4211-9B51-42C0F644353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E1C55AA-9AD0-4584-8DFB-921B6F5513EC}" type="datetimeFigureOut">
              <a:rPr lang="en-GB"/>
              <a:pPr>
                <a:defRPr/>
              </a:pPr>
              <a:t>14/11/2016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127D80C-B9A3-4008-8CE2-374D42DCBDD0}"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9A5DC9-AD7E-4C03-B7A6-3109E11C74C1}"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ED7DC3-FEBF-4B3A-B108-0BEB9CE94FAB}"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B29D5E-4D18-4630-BC21-45E2AFE32957}"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FD45E9-F7A7-438E-B71A-8370F2375680}"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4000"/>
            <a:ext cx="9144000" cy="1080000"/>
          </a:xfrm>
        </p:spPr>
        <p:txBody>
          <a:bodyPr>
            <a:normAutofit/>
          </a:bodyPr>
          <a:lstStyle>
            <a:lvl1pPr>
              <a:defRPr sz="3200" b="0" i="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74A714-8A03-4566-8902-95274BDEE359}"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CC9D2E-89D7-4870-8DAA-F4C92969ECF0}"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E62677-2D44-4670-974E-6B2FCB05A13A}"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6820E4-3B7F-4AB0-B423-774EE7F9699F}"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7F20C5-E23D-4C16-ABB6-FEC708EA1AA7}" type="datetimeFigureOut">
              <a:rPr lang="en-US"/>
              <a:pPr>
                <a:defRPr/>
              </a:pPr>
              <a:t>11/14/2016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F3CAB6-5987-42D9-AD24-C2C0BE0801BF}"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3445C0E-3E3D-4BFF-BDBA-AEEADDA19BF2}" type="datetimeFigureOut">
              <a:rPr lang="en-US"/>
              <a:pPr>
                <a:defRPr/>
              </a:pPr>
              <a:t>11/14/2016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161FD20-9E2D-49EE-A4D7-94767898DC8A}"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F891077-8AA5-44AB-8FD8-B9BB301CFB58}" type="datetimeFigureOut">
              <a:rPr lang="en-US"/>
              <a:pPr>
                <a:defRPr/>
              </a:pPr>
              <a:t>11/14/2016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0F8EF9D-5B54-4717-B127-42C5D71DFB56}"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588E3C-6998-46D3-B803-A0DBB7D370D2}" type="datetimeFigureOut">
              <a:rPr lang="en-US"/>
              <a:pPr>
                <a:defRPr/>
              </a:pPr>
              <a:t>11/14/2016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2133441-333A-4F16-8879-0F0A4AB88F0D}"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3A851D-A20B-4DE8-A475-3F71A66EB1B1}" type="datetimeFigureOut">
              <a:rPr lang="en-US"/>
              <a:pPr>
                <a:defRPr/>
              </a:pPr>
              <a:t>11/14/2016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24DA53-3C90-4CBE-99E4-968E002C3E2E}"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B0F6AF-CF71-4541-9020-05E00D4CC869}" type="datetimeFigureOut">
              <a:rPr lang="en-US"/>
              <a:pPr>
                <a:defRPr/>
              </a:pPr>
              <a:t>11/14/2016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3B5B21-AAA4-4D1C-8BCE-31BAF3209F0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2E2AE9-559F-45F7-8A79-41EB170F2EBD}" type="datetimeFigureOut">
              <a:rPr lang="en-GB"/>
              <a:pPr>
                <a:defRPr/>
              </a:pPr>
              <a:t>14/11/2016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D22B75A-3317-4008-9685-E6B5A30AEB17}"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98B4EA-2E8B-441D-80D3-6B1CBC49F08A}"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26F376-F5C7-4F9D-B71A-862E415BEFDF}"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D4BB8D-6A87-4244-9123-686C513BBD07}"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4C05BE-032B-441F-B189-2485333D70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085D34-6545-42BB-A12C-5FF92D46C4C3}" type="datetimeFigureOut">
              <a:rPr lang="en-GB"/>
              <a:pPr>
                <a:defRPr/>
              </a:pPr>
              <a:t>14/11/2016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DB1B53F-1F94-4093-AAC8-88282CEC614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BE27C2-E345-48A3-973B-FF22046E308E}" type="datetimeFigureOut">
              <a:rPr lang="en-GB"/>
              <a:pPr>
                <a:defRPr/>
              </a:pPr>
              <a:t>14/11/2016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CFE9441-D045-40B8-8C8C-D46288654BC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5.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7.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8.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9.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8D87994-1537-44B6-9B6F-65195E2F988A}" type="datetimeFigureOut">
              <a:rPr lang="en-GB"/>
              <a:pPr>
                <a:defRPr/>
              </a:pPr>
              <a:t>14/11/2016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3264080-8370-4685-BB53-252DBD1ACAD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00" r:id="rId1"/>
    <p:sldLayoutId id="2147483799" r:id="rId2"/>
    <p:sldLayoutId id="2147483798" r:id="rId3"/>
    <p:sldLayoutId id="2147483797" r:id="rId4"/>
    <p:sldLayoutId id="2147483796" r:id="rId5"/>
    <p:sldLayoutId id="2147483795" r:id="rId6"/>
    <p:sldLayoutId id="2147483794" r:id="rId7"/>
    <p:sldLayoutId id="2147483793" r:id="rId8"/>
    <p:sldLayoutId id="2147483792" r:id="rId9"/>
    <p:sldLayoutId id="2147483791" r:id="rId10"/>
    <p:sldLayoutId id="214748379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1" r:id="rId1"/>
    <p:sldLayoutId id="2147483851" r:id="rId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4" r:id="rId1"/>
    <p:sldLayoutId id="2147483852" r:id="rId2"/>
    <p:sldLayoutId id="2147483803" r:id="rId3"/>
    <p:sldLayoutId id="2147483802" r:id="rId4"/>
    <p:sldLayoutId id="2147483853" r:id="rId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5" r:id="rId1"/>
    <p:sldLayoutId id="2147483854" r:id="rId2"/>
    <p:sldLayoutId id="2147483855" r:id="rId3"/>
    <p:sldLayoutId id="2147483856"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6" r:id="rId1"/>
    <p:sldLayoutId id="2147483857" r:id="rId2"/>
    <p:sldLayoutId id="2147483858" r:id="rId3"/>
    <p:sldLayoutId id="2147483859" r:id="rId4"/>
    <p:sldLayoutId id="2147483860" r:id="rId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0" y="90488"/>
            <a:ext cx="9144000" cy="831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Text Placeholder 2"/>
          <p:cNvSpPr>
            <a:spLocks noGrp="1"/>
          </p:cNvSpPr>
          <p:nvPr>
            <p:ph type="body" idx="1"/>
          </p:nvPr>
        </p:nvSpPr>
        <p:spPr bwMode="auto">
          <a:xfrm>
            <a:off x="457200" y="1439863"/>
            <a:ext cx="8229600"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D48E42DB-D27F-4024-92FA-E8202E3ADA4F}" type="datetimeFigureOut">
              <a:rPr lang="en-US"/>
              <a:pPr>
                <a:defRPr/>
              </a:pPr>
              <a:t>11/14/2016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50B567A2-70EF-4DA5-A0FE-A08653DCBD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6" r:id="rId2"/>
    <p:sldLayoutId id="2147483815" r:id="rId3"/>
    <p:sldLayoutId id="2147483814" r:id="rId4"/>
    <p:sldLayoutId id="2147483813" r:id="rId5"/>
    <p:sldLayoutId id="2147483812" r:id="rId6"/>
    <p:sldLayoutId id="2147483811" r:id="rId7"/>
    <p:sldLayoutId id="2147483810" r:id="rId8"/>
    <p:sldLayoutId id="2147483809" r:id="rId9"/>
    <p:sldLayoutId id="2147483808" r:id="rId10"/>
    <p:sldLayoutId id="2147483807" r:id="rId11"/>
  </p:sldLayoutIdLst>
  <p:txStyles>
    <p:titleStyle>
      <a:lvl1pPr algn="ctr" rtl="0" fontAlgn="base">
        <a:spcBef>
          <a:spcPct val="0"/>
        </a:spcBef>
        <a:spcAft>
          <a:spcPct val="0"/>
        </a:spcAft>
        <a:defRPr sz="2800" kern="1200">
          <a:solidFill>
            <a:schemeClr val="tx1"/>
          </a:solidFill>
          <a:latin typeface="+mj-lt"/>
          <a:ea typeface="+mj-ea"/>
          <a:cs typeface="+mj-cs"/>
        </a:defRPr>
      </a:lvl1pPr>
      <a:lvl2pPr algn="ctr" rtl="0" fontAlgn="base">
        <a:spcBef>
          <a:spcPct val="0"/>
        </a:spcBef>
        <a:spcAft>
          <a:spcPct val="0"/>
        </a:spcAft>
        <a:defRPr sz="2800">
          <a:solidFill>
            <a:schemeClr val="tx1"/>
          </a:solidFill>
          <a:latin typeface="Times New Roman" pitchFamily="18" charset="0"/>
        </a:defRPr>
      </a:lvl2pPr>
      <a:lvl3pPr algn="ctr" rtl="0" fontAlgn="base">
        <a:spcBef>
          <a:spcPct val="0"/>
        </a:spcBef>
        <a:spcAft>
          <a:spcPct val="0"/>
        </a:spcAft>
        <a:defRPr sz="2800">
          <a:solidFill>
            <a:schemeClr val="tx1"/>
          </a:solidFill>
          <a:latin typeface="Times New Roman" pitchFamily="18" charset="0"/>
        </a:defRPr>
      </a:lvl3pPr>
      <a:lvl4pPr algn="ctr" rtl="0" fontAlgn="base">
        <a:spcBef>
          <a:spcPct val="0"/>
        </a:spcBef>
        <a:spcAft>
          <a:spcPct val="0"/>
        </a:spcAft>
        <a:defRPr sz="2800">
          <a:solidFill>
            <a:schemeClr val="tx1"/>
          </a:solidFill>
          <a:latin typeface="Times New Roman" pitchFamily="18" charset="0"/>
        </a:defRPr>
      </a:lvl4pPr>
      <a:lvl5pPr algn="ctr" rtl="0" fontAlgn="base">
        <a:spcBef>
          <a:spcPct val="0"/>
        </a:spcBef>
        <a:spcAft>
          <a:spcPct val="0"/>
        </a:spcAft>
        <a:defRPr sz="2800">
          <a:solidFill>
            <a:schemeClr val="tx1"/>
          </a:solidFill>
          <a:latin typeface="Times New Roman" pitchFamily="18" charset="0"/>
        </a:defRPr>
      </a:lvl5pPr>
      <a:lvl6pPr marL="457200" algn="ctr" rtl="0" fontAlgn="base">
        <a:spcBef>
          <a:spcPct val="0"/>
        </a:spcBef>
        <a:spcAft>
          <a:spcPct val="0"/>
        </a:spcAft>
        <a:defRPr sz="2800">
          <a:solidFill>
            <a:schemeClr val="tx1"/>
          </a:solidFill>
          <a:latin typeface="Times New Roman" pitchFamily="18" charset="0"/>
        </a:defRPr>
      </a:lvl6pPr>
      <a:lvl7pPr marL="914400" algn="ctr" rtl="0" fontAlgn="base">
        <a:spcBef>
          <a:spcPct val="0"/>
        </a:spcBef>
        <a:spcAft>
          <a:spcPct val="0"/>
        </a:spcAft>
        <a:defRPr sz="2800">
          <a:solidFill>
            <a:schemeClr val="tx1"/>
          </a:solidFill>
          <a:latin typeface="Times New Roman" pitchFamily="18" charset="0"/>
        </a:defRPr>
      </a:lvl7pPr>
      <a:lvl8pPr marL="1371600" algn="ctr" rtl="0" fontAlgn="base">
        <a:spcBef>
          <a:spcPct val="0"/>
        </a:spcBef>
        <a:spcAft>
          <a:spcPct val="0"/>
        </a:spcAft>
        <a:defRPr sz="2800">
          <a:solidFill>
            <a:schemeClr val="tx1"/>
          </a:solidFill>
          <a:latin typeface="Times New Roman" pitchFamily="18" charset="0"/>
        </a:defRPr>
      </a:lvl8pPr>
      <a:lvl9pPr marL="1828800" algn="ctr" rtl="0" fontAlgn="base">
        <a:spcBef>
          <a:spcPct val="0"/>
        </a:spcBef>
        <a:spcAft>
          <a:spcPct val="0"/>
        </a:spcAft>
        <a:defRPr sz="2800">
          <a:solidFill>
            <a:schemeClr val="tx1"/>
          </a:solidFill>
          <a:latin typeface="Times New Roman" pitchFamily="18"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082" name="Title Placeholder 1"/>
          <p:cNvSpPr>
            <a:spLocks noGrp="1"/>
          </p:cNvSpPr>
          <p:nvPr>
            <p:ph type="title"/>
          </p:nvPr>
        </p:nvSpPr>
        <p:spPr bwMode="auto">
          <a:xfrm>
            <a:off x="0" y="90488"/>
            <a:ext cx="9144000" cy="831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083" name="Text Placeholder 2"/>
          <p:cNvSpPr>
            <a:spLocks noGrp="1"/>
          </p:cNvSpPr>
          <p:nvPr>
            <p:ph type="body" idx="1"/>
          </p:nvPr>
        </p:nvSpPr>
        <p:spPr bwMode="auto">
          <a:xfrm>
            <a:off x="457200" y="1439863"/>
            <a:ext cx="8229600"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5BE0A084-E2A4-48D4-8C5C-AB39DB25E3AD}" type="datetimeFigureOut">
              <a:rPr lang="en-US"/>
              <a:pPr>
                <a:defRPr/>
              </a:pPr>
              <a:t>11/14/2016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5D2A0B36-CDCC-4507-BCA2-CE710BB464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827" r:id="rId2"/>
    <p:sldLayoutId id="2147483826" r:id="rId3"/>
    <p:sldLayoutId id="2147483825" r:id="rId4"/>
    <p:sldLayoutId id="2147483824" r:id="rId5"/>
    <p:sldLayoutId id="2147483823" r:id="rId6"/>
    <p:sldLayoutId id="2147483822" r:id="rId7"/>
    <p:sldLayoutId id="2147483821" r:id="rId8"/>
    <p:sldLayoutId id="2147483820" r:id="rId9"/>
    <p:sldLayoutId id="2147483819" r:id="rId10"/>
    <p:sldLayoutId id="2147483818" r:id="rId11"/>
  </p:sldLayoutIdLst>
  <p:txStyles>
    <p:titleStyle>
      <a:lvl1pPr algn="ctr" rtl="0" fontAlgn="base">
        <a:spcBef>
          <a:spcPct val="0"/>
        </a:spcBef>
        <a:spcAft>
          <a:spcPct val="0"/>
        </a:spcAft>
        <a:defRPr sz="2800" kern="1200">
          <a:solidFill>
            <a:schemeClr val="tx1"/>
          </a:solidFill>
          <a:latin typeface="+mj-lt"/>
          <a:ea typeface="+mj-ea"/>
          <a:cs typeface="+mj-cs"/>
        </a:defRPr>
      </a:lvl1pPr>
      <a:lvl2pPr algn="ctr" rtl="0" fontAlgn="base">
        <a:spcBef>
          <a:spcPct val="0"/>
        </a:spcBef>
        <a:spcAft>
          <a:spcPct val="0"/>
        </a:spcAft>
        <a:defRPr sz="2800">
          <a:solidFill>
            <a:schemeClr val="tx1"/>
          </a:solidFill>
          <a:latin typeface="Times New Roman" pitchFamily="18" charset="0"/>
        </a:defRPr>
      </a:lvl2pPr>
      <a:lvl3pPr algn="ctr" rtl="0" fontAlgn="base">
        <a:spcBef>
          <a:spcPct val="0"/>
        </a:spcBef>
        <a:spcAft>
          <a:spcPct val="0"/>
        </a:spcAft>
        <a:defRPr sz="2800">
          <a:solidFill>
            <a:schemeClr val="tx1"/>
          </a:solidFill>
          <a:latin typeface="Times New Roman" pitchFamily="18" charset="0"/>
        </a:defRPr>
      </a:lvl3pPr>
      <a:lvl4pPr algn="ctr" rtl="0" fontAlgn="base">
        <a:spcBef>
          <a:spcPct val="0"/>
        </a:spcBef>
        <a:spcAft>
          <a:spcPct val="0"/>
        </a:spcAft>
        <a:defRPr sz="2800">
          <a:solidFill>
            <a:schemeClr val="tx1"/>
          </a:solidFill>
          <a:latin typeface="Times New Roman" pitchFamily="18" charset="0"/>
        </a:defRPr>
      </a:lvl4pPr>
      <a:lvl5pPr algn="ctr" rtl="0" fontAlgn="base">
        <a:spcBef>
          <a:spcPct val="0"/>
        </a:spcBef>
        <a:spcAft>
          <a:spcPct val="0"/>
        </a:spcAft>
        <a:defRPr sz="2800">
          <a:solidFill>
            <a:schemeClr val="tx1"/>
          </a:solidFill>
          <a:latin typeface="Times New Roman" pitchFamily="18" charset="0"/>
        </a:defRPr>
      </a:lvl5pPr>
      <a:lvl6pPr marL="457200" algn="ctr" rtl="0" fontAlgn="base">
        <a:spcBef>
          <a:spcPct val="0"/>
        </a:spcBef>
        <a:spcAft>
          <a:spcPct val="0"/>
        </a:spcAft>
        <a:defRPr sz="2800">
          <a:solidFill>
            <a:schemeClr val="tx1"/>
          </a:solidFill>
          <a:latin typeface="Times New Roman" pitchFamily="18" charset="0"/>
        </a:defRPr>
      </a:lvl6pPr>
      <a:lvl7pPr marL="914400" algn="ctr" rtl="0" fontAlgn="base">
        <a:spcBef>
          <a:spcPct val="0"/>
        </a:spcBef>
        <a:spcAft>
          <a:spcPct val="0"/>
        </a:spcAft>
        <a:defRPr sz="2800">
          <a:solidFill>
            <a:schemeClr val="tx1"/>
          </a:solidFill>
          <a:latin typeface="Times New Roman" pitchFamily="18" charset="0"/>
        </a:defRPr>
      </a:lvl7pPr>
      <a:lvl8pPr marL="1371600" algn="ctr" rtl="0" fontAlgn="base">
        <a:spcBef>
          <a:spcPct val="0"/>
        </a:spcBef>
        <a:spcAft>
          <a:spcPct val="0"/>
        </a:spcAft>
        <a:defRPr sz="2800">
          <a:solidFill>
            <a:schemeClr val="tx1"/>
          </a:solidFill>
          <a:latin typeface="Times New Roman" pitchFamily="18" charset="0"/>
        </a:defRPr>
      </a:lvl8pPr>
      <a:lvl9pPr marL="1828800" algn="ctr" rtl="0" fontAlgn="base">
        <a:spcBef>
          <a:spcPct val="0"/>
        </a:spcBef>
        <a:spcAft>
          <a:spcPct val="0"/>
        </a:spcAft>
        <a:defRPr sz="2800">
          <a:solidFill>
            <a:schemeClr val="tx1"/>
          </a:solidFill>
          <a:latin typeface="Times New Roman" pitchFamily="18"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370" name="Title Placeholder 1"/>
          <p:cNvSpPr>
            <a:spLocks noGrp="1"/>
          </p:cNvSpPr>
          <p:nvPr>
            <p:ph type="title"/>
          </p:nvPr>
        </p:nvSpPr>
        <p:spPr bwMode="auto">
          <a:xfrm>
            <a:off x="0" y="90488"/>
            <a:ext cx="9144000" cy="831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371" name="Text Placeholder 2"/>
          <p:cNvSpPr>
            <a:spLocks noGrp="1"/>
          </p:cNvSpPr>
          <p:nvPr>
            <p:ph type="body" idx="1"/>
          </p:nvPr>
        </p:nvSpPr>
        <p:spPr bwMode="auto">
          <a:xfrm>
            <a:off x="457200" y="1439863"/>
            <a:ext cx="8229600"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643209C3-212B-4066-B691-9E8FC7D4E987}" type="datetimeFigureOut">
              <a:rPr lang="en-US"/>
              <a:pPr>
                <a:defRPr/>
              </a:pPr>
              <a:t>11/14/2016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7E9AE1C4-130E-4711-BE61-D3CDD18F82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3838" r:id="rId2"/>
    <p:sldLayoutId id="2147483837" r:id="rId3"/>
    <p:sldLayoutId id="2147483836" r:id="rId4"/>
    <p:sldLayoutId id="2147483835" r:id="rId5"/>
    <p:sldLayoutId id="2147483834" r:id="rId6"/>
    <p:sldLayoutId id="2147483833" r:id="rId7"/>
    <p:sldLayoutId id="2147483832" r:id="rId8"/>
    <p:sldLayoutId id="2147483831" r:id="rId9"/>
    <p:sldLayoutId id="2147483830" r:id="rId10"/>
    <p:sldLayoutId id="2147483829" r:id="rId11"/>
  </p:sldLayoutIdLst>
  <p:txStyles>
    <p:titleStyle>
      <a:lvl1pPr algn="ctr" rtl="0" fontAlgn="base">
        <a:spcBef>
          <a:spcPct val="0"/>
        </a:spcBef>
        <a:spcAft>
          <a:spcPct val="0"/>
        </a:spcAft>
        <a:defRPr sz="2800" kern="1200">
          <a:solidFill>
            <a:schemeClr val="tx1"/>
          </a:solidFill>
          <a:latin typeface="+mj-lt"/>
          <a:ea typeface="+mj-ea"/>
          <a:cs typeface="+mj-cs"/>
        </a:defRPr>
      </a:lvl1pPr>
      <a:lvl2pPr algn="ctr" rtl="0" fontAlgn="base">
        <a:spcBef>
          <a:spcPct val="0"/>
        </a:spcBef>
        <a:spcAft>
          <a:spcPct val="0"/>
        </a:spcAft>
        <a:defRPr sz="2800">
          <a:solidFill>
            <a:schemeClr val="tx1"/>
          </a:solidFill>
          <a:latin typeface="Times New Roman" pitchFamily="18" charset="0"/>
        </a:defRPr>
      </a:lvl2pPr>
      <a:lvl3pPr algn="ctr" rtl="0" fontAlgn="base">
        <a:spcBef>
          <a:spcPct val="0"/>
        </a:spcBef>
        <a:spcAft>
          <a:spcPct val="0"/>
        </a:spcAft>
        <a:defRPr sz="2800">
          <a:solidFill>
            <a:schemeClr val="tx1"/>
          </a:solidFill>
          <a:latin typeface="Times New Roman" pitchFamily="18" charset="0"/>
        </a:defRPr>
      </a:lvl3pPr>
      <a:lvl4pPr algn="ctr" rtl="0" fontAlgn="base">
        <a:spcBef>
          <a:spcPct val="0"/>
        </a:spcBef>
        <a:spcAft>
          <a:spcPct val="0"/>
        </a:spcAft>
        <a:defRPr sz="2800">
          <a:solidFill>
            <a:schemeClr val="tx1"/>
          </a:solidFill>
          <a:latin typeface="Times New Roman" pitchFamily="18" charset="0"/>
        </a:defRPr>
      </a:lvl4pPr>
      <a:lvl5pPr algn="ctr" rtl="0" fontAlgn="base">
        <a:spcBef>
          <a:spcPct val="0"/>
        </a:spcBef>
        <a:spcAft>
          <a:spcPct val="0"/>
        </a:spcAft>
        <a:defRPr sz="2800">
          <a:solidFill>
            <a:schemeClr val="tx1"/>
          </a:solidFill>
          <a:latin typeface="Times New Roman" pitchFamily="18" charset="0"/>
        </a:defRPr>
      </a:lvl5pPr>
      <a:lvl6pPr marL="457200" algn="ctr" rtl="0" fontAlgn="base">
        <a:spcBef>
          <a:spcPct val="0"/>
        </a:spcBef>
        <a:spcAft>
          <a:spcPct val="0"/>
        </a:spcAft>
        <a:defRPr sz="2800">
          <a:solidFill>
            <a:schemeClr val="tx1"/>
          </a:solidFill>
          <a:latin typeface="Times New Roman" pitchFamily="18" charset="0"/>
        </a:defRPr>
      </a:lvl6pPr>
      <a:lvl7pPr marL="914400" algn="ctr" rtl="0" fontAlgn="base">
        <a:spcBef>
          <a:spcPct val="0"/>
        </a:spcBef>
        <a:spcAft>
          <a:spcPct val="0"/>
        </a:spcAft>
        <a:defRPr sz="2800">
          <a:solidFill>
            <a:schemeClr val="tx1"/>
          </a:solidFill>
          <a:latin typeface="Times New Roman" pitchFamily="18" charset="0"/>
        </a:defRPr>
      </a:lvl7pPr>
      <a:lvl8pPr marL="1371600" algn="ctr" rtl="0" fontAlgn="base">
        <a:spcBef>
          <a:spcPct val="0"/>
        </a:spcBef>
        <a:spcAft>
          <a:spcPct val="0"/>
        </a:spcAft>
        <a:defRPr sz="2800">
          <a:solidFill>
            <a:schemeClr val="tx1"/>
          </a:solidFill>
          <a:latin typeface="Times New Roman" pitchFamily="18" charset="0"/>
        </a:defRPr>
      </a:lvl8pPr>
      <a:lvl9pPr marL="1828800" algn="ctr" rtl="0" fontAlgn="base">
        <a:spcBef>
          <a:spcPct val="0"/>
        </a:spcBef>
        <a:spcAft>
          <a:spcPct val="0"/>
        </a:spcAft>
        <a:defRPr sz="2800">
          <a:solidFill>
            <a:schemeClr val="tx1"/>
          </a:solidFill>
          <a:latin typeface="Times New Roman" pitchFamily="18"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0658" name="Title Placeholder 1"/>
          <p:cNvSpPr>
            <a:spLocks noGrp="1"/>
          </p:cNvSpPr>
          <p:nvPr>
            <p:ph type="title"/>
          </p:nvPr>
        </p:nvSpPr>
        <p:spPr bwMode="auto">
          <a:xfrm>
            <a:off x="0" y="90488"/>
            <a:ext cx="9144000" cy="831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59" name="Text Placeholder 2"/>
          <p:cNvSpPr>
            <a:spLocks noGrp="1"/>
          </p:cNvSpPr>
          <p:nvPr>
            <p:ph type="body" idx="1"/>
          </p:nvPr>
        </p:nvSpPr>
        <p:spPr bwMode="auto">
          <a:xfrm>
            <a:off x="457200" y="1439863"/>
            <a:ext cx="8229600"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9EF98AA7-01AD-4F50-A8AF-4033FF1CBAD8}" type="datetimeFigureOut">
              <a:rPr lang="en-US"/>
              <a:pPr>
                <a:defRPr/>
              </a:pPr>
              <a:t>11/14/2016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9CF3FEA3-1C19-47F4-BCE6-DE1964813A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0" r:id="rId1"/>
    <p:sldLayoutId id="2147483849" r:id="rId2"/>
    <p:sldLayoutId id="2147483848" r:id="rId3"/>
    <p:sldLayoutId id="2147483847" r:id="rId4"/>
    <p:sldLayoutId id="2147483846" r:id="rId5"/>
    <p:sldLayoutId id="2147483845" r:id="rId6"/>
    <p:sldLayoutId id="2147483844" r:id="rId7"/>
    <p:sldLayoutId id="2147483843" r:id="rId8"/>
    <p:sldLayoutId id="2147483842" r:id="rId9"/>
    <p:sldLayoutId id="2147483841" r:id="rId10"/>
    <p:sldLayoutId id="2147483840" r:id="rId11"/>
  </p:sldLayoutIdLst>
  <p:txStyles>
    <p:titleStyle>
      <a:lvl1pPr algn="ctr" rtl="0" fontAlgn="base">
        <a:spcBef>
          <a:spcPct val="0"/>
        </a:spcBef>
        <a:spcAft>
          <a:spcPct val="0"/>
        </a:spcAft>
        <a:defRPr sz="2800" kern="1200">
          <a:solidFill>
            <a:schemeClr val="tx1"/>
          </a:solidFill>
          <a:latin typeface="+mj-lt"/>
          <a:ea typeface="+mj-ea"/>
          <a:cs typeface="+mj-cs"/>
        </a:defRPr>
      </a:lvl1pPr>
      <a:lvl2pPr algn="ctr" rtl="0" fontAlgn="base">
        <a:spcBef>
          <a:spcPct val="0"/>
        </a:spcBef>
        <a:spcAft>
          <a:spcPct val="0"/>
        </a:spcAft>
        <a:defRPr sz="2800">
          <a:solidFill>
            <a:schemeClr val="tx1"/>
          </a:solidFill>
          <a:latin typeface="Times New Roman" pitchFamily="18" charset="0"/>
        </a:defRPr>
      </a:lvl2pPr>
      <a:lvl3pPr algn="ctr" rtl="0" fontAlgn="base">
        <a:spcBef>
          <a:spcPct val="0"/>
        </a:spcBef>
        <a:spcAft>
          <a:spcPct val="0"/>
        </a:spcAft>
        <a:defRPr sz="2800">
          <a:solidFill>
            <a:schemeClr val="tx1"/>
          </a:solidFill>
          <a:latin typeface="Times New Roman" pitchFamily="18" charset="0"/>
        </a:defRPr>
      </a:lvl3pPr>
      <a:lvl4pPr algn="ctr" rtl="0" fontAlgn="base">
        <a:spcBef>
          <a:spcPct val="0"/>
        </a:spcBef>
        <a:spcAft>
          <a:spcPct val="0"/>
        </a:spcAft>
        <a:defRPr sz="2800">
          <a:solidFill>
            <a:schemeClr val="tx1"/>
          </a:solidFill>
          <a:latin typeface="Times New Roman" pitchFamily="18" charset="0"/>
        </a:defRPr>
      </a:lvl4pPr>
      <a:lvl5pPr algn="ctr" rtl="0" fontAlgn="base">
        <a:spcBef>
          <a:spcPct val="0"/>
        </a:spcBef>
        <a:spcAft>
          <a:spcPct val="0"/>
        </a:spcAft>
        <a:defRPr sz="2800">
          <a:solidFill>
            <a:schemeClr val="tx1"/>
          </a:solidFill>
          <a:latin typeface="Times New Roman" pitchFamily="18" charset="0"/>
        </a:defRPr>
      </a:lvl5pPr>
      <a:lvl6pPr marL="457200" algn="ctr" rtl="0" fontAlgn="base">
        <a:spcBef>
          <a:spcPct val="0"/>
        </a:spcBef>
        <a:spcAft>
          <a:spcPct val="0"/>
        </a:spcAft>
        <a:defRPr sz="2800">
          <a:solidFill>
            <a:schemeClr val="tx1"/>
          </a:solidFill>
          <a:latin typeface="Times New Roman" pitchFamily="18" charset="0"/>
        </a:defRPr>
      </a:lvl6pPr>
      <a:lvl7pPr marL="914400" algn="ctr" rtl="0" fontAlgn="base">
        <a:spcBef>
          <a:spcPct val="0"/>
        </a:spcBef>
        <a:spcAft>
          <a:spcPct val="0"/>
        </a:spcAft>
        <a:defRPr sz="2800">
          <a:solidFill>
            <a:schemeClr val="tx1"/>
          </a:solidFill>
          <a:latin typeface="Times New Roman" pitchFamily="18" charset="0"/>
        </a:defRPr>
      </a:lvl7pPr>
      <a:lvl8pPr marL="1371600" algn="ctr" rtl="0" fontAlgn="base">
        <a:spcBef>
          <a:spcPct val="0"/>
        </a:spcBef>
        <a:spcAft>
          <a:spcPct val="0"/>
        </a:spcAft>
        <a:defRPr sz="2800">
          <a:solidFill>
            <a:schemeClr val="tx1"/>
          </a:solidFill>
          <a:latin typeface="Times New Roman" pitchFamily="18" charset="0"/>
        </a:defRPr>
      </a:lvl8pPr>
      <a:lvl9pPr marL="1828800" algn="ctr" rtl="0" fontAlgn="base">
        <a:spcBef>
          <a:spcPct val="0"/>
        </a:spcBef>
        <a:spcAft>
          <a:spcPct val="0"/>
        </a:spcAft>
        <a:defRPr sz="2800">
          <a:solidFill>
            <a:schemeClr val="tx1"/>
          </a:solidFill>
          <a:latin typeface="Times New Roman" pitchFamily="18"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hiv/library/reports/surveillance/"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790825" cy="5762625"/>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9" name="Picture 8"/>
          <p:cNvPicPr>
            <a:picLocks noChangeAspect="1"/>
          </p:cNvPicPr>
          <p:nvPr/>
        </p:nvPicPr>
        <p:blipFill>
          <a:blip r:embed="rId2"/>
          <a:stretch>
            <a:fillRect/>
          </a:stretch>
        </p:blipFill>
        <p:spPr>
          <a:xfrm>
            <a:off x="900113" y="2349500"/>
            <a:ext cx="731837" cy="2466975"/>
          </a:xfrm>
          <a:prstGeom prst="rect">
            <a:avLst/>
          </a:prstGeom>
          <a:effectLst>
            <a:outerShdw blurRad="76200" dir="13500000" sy="23000" kx="1200000" algn="br" rotWithShape="0">
              <a:prstClr val="black">
                <a:alpha val="20000"/>
              </a:prstClr>
            </a:outerShdw>
          </a:effectLst>
        </p:spPr>
      </p:pic>
      <p:sp>
        <p:nvSpPr>
          <p:cNvPr id="7" name="Rectangle 6"/>
          <p:cNvSpPr/>
          <p:nvPr/>
        </p:nvSpPr>
        <p:spPr>
          <a:xfrm>
            <a:off x="6353175" y="0"/>
            <a:ext cx="2790825" cy="576262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83972" name="Title 1"/>
          <p:cNvSpPr txBox="1">
            <a:spLocks/>
          </p:cNvSpPr>
          <p:nvPr/>
        </p:nvSpPr>
        <p:spPr bwMode="auto">
          <a:xfrm>
            <a:off x="3132138" y="1196975"/>
            <a:ext cx="5111750" cy="3190875"/>
          </a:xfrm>
          <a:prstGeom prst="rect">
            <a:avLst/>
          </a:prstGeom>
          <a:noFill/>
          <a:ln w="9525">
            <a:noFill/>
            <a:miter lim="800000"/>
            <a:headEnd/>
            <a:tailEnd/>
          </a:ln>
        </p:spPr>
        <p:txBody>
          <a:bodyPr anchor="ctr"/>
          <a:lstStyle/>
          <a:p>
            <a:pPr defTabSz="457200" eaLnBrk="0" hangingPunct="0"/>
            <a:r>
              <a:rPr lang="ru-RU" sz="2400" b="1">
                <a:solidFill>
                  <a:srgbClr val="FFFFFF"/>
                </a:solidFill>
                <a:ea typeface="ＭＳ Ｐゴシック" pitchFamily="34" charset="-128"/>
              </a:rPr>
              <a:t>Можем ли мы добиться прекращения эпидемии СПИДа          к 2030 году</a:t>
            </a:r>
            <a:r>
              <a:rPr lang="en-GB" sz="2400" b="1">
                <a:solidFill>
                  <a:srgbClr val="FFFFFF"/>
                </a:solidFill>
                <a:ea typeface="ＭＳ Ｐゴシック" pitchFamily="34" charset="-128"/>
              </a:rPr>
              <a:t>?</a:t>
            </a:r>
          </a:p>
          <a:p>
            <a:pPr defTabSz="457200" eaLnBrk="0" hangingPunct="0"/>
            <a:r>
              <a:rPr lang="en-GB" sz="2400">
                <a:solidFill>
                  <a:srgbClr val="FFFFFF"/>
                </a:solidFill>
                <a:ea typeface="ＭＳ Ｐゴシック" pitchFamily="34" charset="-128"/>
              </a:rPr>
              <a:t>(</a:t>
            </a:r>
            <a:r>
              <a:rPr lang="ru-RU" sz="2400">
                <a:solidFill>
                  <a:srgbClr val="FFFFFF"/>
                </a:solidFill>
                <a:ea typeface="ＭＳ Ｐゴシック" pitchFamily="34" charset="-128"/>
              </a:rPr>
              <a:t>как угрозы здоровью населения</a:t>
            </a:r>
            <a:r>
              <a:rPr lang="en-GB" sz="2400">
                <a:solidFill>
                  <a:srgbClr val="FFFFFF"/>
                </a:solidFill>
                <a:ea typeface="ＭＳ Ｐゴシック" pitchFamily="34" charset="-128"/>
              </a:rPr>
              <a:t>)</a:t>
            </a:r>
          </a:p>
          <a:p>
            <a:pPr defTabSz="457200" eaLnBrk="0" hangingPunct="0">
              <a:lnSpc>
                <a:spcPts val="2000"/>
              </a:lnSpc>
            </a:pPr>
            <a:endParaRPr lang="ru-RU" sz="2400">
              <a:solidFill>
                <a:srgbClr val="000000"/>
              </a:solidFill>
              <a:ea typeface="ＭＳ Ｐゴシック" pitchFamily="34" charset="-128"/>
            </a:endParaRPr>
          </a:p>
          <a:p>
            <a:pPr defTabSz="457200" eaLnBrk="0" hangingPunct="0">
              <a:lnSpc>
                <a:spcPts val="2000"/>
              </a:lnSpc>
            </a:pPr>
            <a:endParaRPr lang="ru-RU" sz="2000">
              <a:solidFill>
                <a:srgbClr val="000000"/>
              </a:solidFill>
              <a:ea typeface="ＭＳ Ｐゴシック" pitchFamily="34" charset="-128"/>
            </a:endParaRPr>
          </a:p>
          <a:p>
            <a:pPr defTabSz="457200" eaLnBrk="0" hangingPunct="0">
              <a:lnSpc>
                <a:spcPts val="2000"/>
              </a:lnSpc>
            </a:pPr>
            <a:r>
              <a:rPr lang="ru-RU" sz="2000">
                <a:solidFill>
                  <a:srgbClr val="000000"/>
                </a:solidFill>
                <a:ea typeface="ＭＳ Ｐゴシック" pitchFamily="34" charset="-128"/>
              </a:rPr>
              <a:t>М.В. Семенченко, кмн, региональный офис ЮНЭЙДС для Восточной Европы и Центральной Азии</a:t>
            </a:r>
            <a:endParaRPr lang="en-US" sz="2000">
              <a:solidFill>
                <a:srgbClr val="FFFFFF"/>
              </a:solidFill>
              <a:ea typeface="ＭＳ Ｐゴシック" pitchFamily="34" charset="-128"/>
            </a:endParaRPr>
          </a:p>
        </p:txBody>
      </p:sp>
      <p:pic>
        <p:nvPicPr>
          <p:cNvPr id="3" name="Picture 2"/>
          <p:cNvPicPr>
            <a:picLocks noChangeAspect="1"/>
          </p:cNvPicPr>
          <p:nvPr/>
        </p:nvPicPr>
        <p:blipFill>
          <a:blip r:embed="rId3"/>
          <a:stretch>
            <a:fillRect/>
          </a:stretch>
        </p:blipFill>
        <p:spPr>
          <a:xfrm>
            <a:off x="1619250" y="692150"/>
            <a:ext cx="765175" cy="2305050"/>
          </a:xfrm>
          <a:prstGeom prst="rect">
            <a:avLst/>
          </a:prstGeom>
          <a:effectLst>
            <a:outerShdw blurRad="76200" dir="18900000" sy="23000" kx="-1200000" algn="bl" rotWithShape="0">
              <a:prstClr val="black">
                <a:alpha val="20000"/>
              </a:prstClr>
            </a:outerShdw>
          </a:effectLst>
        </p:spPr>
      </p:pic>
      <p:pic>
        <p:nvPicPr>
          <p:cNvPr id="8" name="Picture 7"/>
          <p:cNvPicPr>
            <a:picLocks noChangeAspect="1"/>
          </p:cNvPicPr>
          <p:nvPr/>
        </p:nvPicPr>
        <p:blipFill>
          <a:blip r:embed="rId4"/>
          <a:stretch>
            <a:fillRect/>
          </a:stretch>
        </p:blipFill>
        <p:spPr>
          <a:xfrm>
            <a:off x="1692275" y="3068638"/>
            <a:ext cx="792163" cy="2565400"/>
          </a:xfrm>
          <a:prstGeom prst="rect">
            <a:avLst/>
          </a:prstGeom>
          <a:effectLst>
            <a:outerShdw blurRad="76200" dist="12700" dir="8100000" sy="-23000" kx="800400" algn="br" rotWithShape="0">
              <a:prstClr val="black">
                <a:alpha val="2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ru-RU" sz="4000" b="1" dirty="0" smtClean="0"/>
              <a:t/>
            </a:r>
            <a:br>
              <a:rPr lang="ru-RU" sz="4000" b="1" dirty="0" smtClean="0"/>
            </a:br>
            <a:r>
              <a:rPr lang="ru-RU" sz="4000" b="1" dirty="0" smtClean="0">
                <a:solidFill>
                  <a:srgbClr val="FF0000"/>
                </a:solidFill>
              </a:rPr>
              <a:t>С чего можно начать </a:t>
            </a:r>
            <a:r>
              <a:rPr lang="ru-RU" dirty="0" smtClean="0"/>
              <a:t/>
            </a:r>
            <a:br>
              <a:rPr lang="ru-RU" dirty="0" smtClean="0"/>
            </a:br>
            <a:endParaRPr lang="en-GB" dirty="0"/>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anose="020B0604020202020204" pitchFamily="34" charset="0"/>
              <a:buChar char="•"/>
              <a:defRPr/>
            </a:pPr>
            <a:r>
              <a:rPr lang="ru-RU" sz="3000" b="1" dirty="0" smtClean="0"/>
              <a:t>Расширение тестирования </a:t>
            </a:r>
            <a:r>
              <a:rPr lang="ru-RU" sz="3000" dirty="0" smtClean="0"/>
              <a:t>с фокусом на ключевые и уязвимые группы, </a:t>
            </a:r>
            <a:r>
              <a:rPr lang="ru-RU" sz="3000" b="1" dirty="0" smtClean="0"/>
              <a:t>в т.ч. экспресс-тесты</a:t>
            </a:r>
          </a:p>
          <a:p>
            <a:pPr fontAlgn="auto">
              <a:spcAft>
                <a:spcPts val="0"/>
              </a:spcAft>
              <a:buFont typeface="Arial" panose="020B0604020202020204" pitchFamily="34" charset="0"/>
              <a:buChar char="•"/>
              <a:defRPr/>
            </a:pPr>
            <a:r>
              <a:rPr lang="ru-RU" sz="3000" b="1" dirty="0" smtClean="0"/>
              <a:t>Усиление программ по презервативам</a:t>
            </a:r>
          </a:p>
          <a:p>
            <a:pPr fontAlgn="auto">
              <a:spcAft>
                <a:spcPts val="0"/>
              </a:spcAft>
              <a:buFont typeface="Arial" panose="020B0604020202020204" pitchFamily="34" charset="0"/>
              <a:buChar char="•"/>
              <a:defRPr/>
            </a:pPr>
            <a:r>
              <a:rPr lang="ru-RU" sz="3000" dirty="0" smtClean="0"/>
              <a:t>Приоритизировать ключевые и </a:t>
            </a:r>
            <a:r>
              <a:rPr lang="ru-RU" sz="3000" b="1" dirty="0" smtClean="0"/>
              <a:t>уязвимые группы</a:t>
            </a:r>
          </a:p>
          <a:p>
            <a:pPr fontAlgn="auto">
              <a:spcAft>
                <a:spcPts val="0"/>
              </a:spcAft>
              <a:buFont typeface="Arial" panose="020B0604020202020204" pitchFamily="34" charset="0"/>
              <a:buChar char="•"/>
              <a:defRPr/>
            </a:pPr>
            <a:r>
              <a:rPr lang="ru-RU" sz="3000" dirty="0" smtClean="0"/>
              <a:t>Снижение </a:t>
            </a:r>
            <a:r>
              <a:rPr lang="ru-RU" sz="3000" b="1" dirty="0" smtClean="0"/>
              <a:t>стигмы и дискриминации</a:t>
            </a:r>
          </a:p>
          <a:p>
            <a:pPr fontAlgn="auto">
              <a:spcAft>
                <a:spcPts val="0"/>
              </a:spcAft>
              <a:buFont typeface="Arial" panose="020B0604020202020204" pitchFamily="34" charset="0"/>
              <a:buChar char="•"/>
              <a:defRPr/>
            </a:pPr>
            <a:r>
              <a:rPr lang="ru-RU" sz="3000" dirty="0" smtClean="0"/>
              <a:t>Использовать все возможности для расширения лечения </a:t>
            </a:r>
          </a:p>
          <a:p>
            <a:pPr fontAlgn="auto">
              <a:spcAft>
                <a:spcPts val="0"/>
              </a:spcAft>
              <a:buFont typeface="Arial" panose="020B0604020202020204" pitchFamily="34" charset="0"/>
              <a:buChar char="•"/>
              <a:defRPr/>
            </a:pPr>
            <a:r>
              <a:rPr lang="ru-RU" sz="3000" dirty="0" smtClean="0"/>
              <a:t>Фокус на наиболее пораженных местностях и группах населения</a:t>
            </a:r>
          </a:p>
          <a:p>
            <a:pPr fontAlgn="auto">
              <a:spcAft>
                <a:spcPts val="0"/>
              </a:spcAft>
              <a:buFont typeface="Arial" panose="020B0604020202020204" pitchFamily="34" charset="0"/>
              <a:buChar char="•"/>
              <a:defRPr/>
            </a:pPr>
            <a:r>
              <a:rPr lang="ru-RU" sz="3000" dirty="0" smtClean="0"/>
              <a:t>Доконтатная профилактика для групп населения, подверженных высокому риску инфицирования ВИЧ</a:t>
            </a:r>
          </a:p>
          <a:p>
            <a:pPr fontAlgn="auto">
              <a:spcAft>
                <a:spcPts val="0"/>
              </a:spcAft>
              <a:buFont typeface="Arial" panose="020B0604020202020204" pitchFamily="34" charset="0"/>
              <a:buChar char="•"/>
              <a:defRPr/>
            </a:pP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Box 1"/>
          <p:cNvSpPr txBox="1">
            <a:spLocks noChangeArrowheads="1"/>
          </p:cNvSpPr>
          <p:nvPr/>
        </p:nvSpPr>
        <p:spPr bwMode="auto">
          <a:xfrm>
            <a:off x="354013" y="646113"/>
            <a:ext cx="8785225" cy="396875"/>
          </a:xfrm>
          <a:prstGeom prst="rect">
            <a:avLst/>
          </a:prstGeom>
          <a:solidFill>
            <a:schemeClr val="bg1"/>
          </a:solidFill>
          <a:ln w="9525">
            <a:noFill/>
            <a:miter lim="800000"/>
            <a:headEnd/>
            <a:tailEnd/>
          </a:ln>
        </p:spPr>
        <p:txBody>
          <a:bodyPr>
            <a:spAutoFit/>
          </a:bodyPr>
          <a:lstStyle/>
          <a:p>
            <a:pPr defTabSz="457200"/>
            <a:r>
              <a:rPr lang="ru-RU" sz="2000" b="1">
                <a:solidFill>
                  <a:srgbClr val="FF0000"/>
                </a:solidFill>
                <a:ea typeface="ＭＳ Ｐゴシック" pitchFamily="34" charset="-128"/>
              </a:rPr>
              <a:t>Выбери, какой мир ты хочешь видеть в 2030</a:t>
            </a:r>
            <a:endParaRPr lang="en-US" sz="2000" b="1">
              <a:solidFill>
                <a:srgbClr val="FF0000"/>
              </a:solidFill>
              <a:ea typeface="ＭＳ Ｐゴシック" pitchFamily="34" charset="-128"/>
            </a:endParaRPr>
          </a:p>
        </p:txBody>
      </p:sp>
      <p:sp>
        <p:nvSpPr>
          <p:cNvPr id="3" name="Oval 2"/>
          <p:cNvSpPr/>
          <p:nvPr/>
        </p:nvSpPr>
        <p:spPr>
          <a:xfrm>
            <a:off x="827088" y="1628775"/>
            <a:ext cx="3240087" cy="3240088"/>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4" name="Oval 3"/>
          <p:cNvSpPr/>
          <p:nvPr/>
        </p:nvSpPr>
        <p:spPr>
          <a:xfrm>
            <a:off x="6911975" y="3249613"/>
            <a:ext cx="252413" cy="250825"/>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TextBox 7"/>
          <p:cNvSpPr txBox="1"/>
          <p:nvPr/>
        </p:nvSpPr>
        <p:spPr>
          <a:xfrm>
            <a:off x="568325" y="4886325"/>
            <a:ext cx="3925888" cy="646113"/>
          </a:xfrm>
          <a:prstGeom prst="rect">
            <a:avLst/>
          </a:prstGeom>
          <a:noFill/>
        </p:spPr>
        <p:txBody>
          <a:bodyPr>
            <a:spAutoFit/>
          </a:bodyPr>
          <a:lstStyle/>
          <a:p>
            <a:pPr algn="ctr" defTabSz="457200">
              <a:defRPr/>
            </a:pPr>
            <a:r>
              <a:rPr lang="ru-RU" b="1" spc="150" dirty="0">
                <a:solidFill>
                  <a:srgbClr val="FF0000"/>
                </a:solidFill>
                <a:ea typeface="ＭＳ Ｐゴシック" charset="-128"/>
                <a:cs typeface="+mn-cs"/>
              </a:rPr>
              <a:t>Бизнес как обычно</a:t>
            </a:r>
            <a:endParaRPr lang="en-GB" b="1" spc="150" dirty="0">
              <a:solidFill>
                <a:srgbClr val="FF0000"/>
              </a:solidFill>
              <a:ea typeface="ＭＳ Ｐゴシック" charset="-128"/>
              <a:cs typeface="+mn-cs"/>
            </a:endParaRPr>
          </a:p>
          <a:p>
            <a:pPr algn="ctr" defTabSz="457200">
              <a:defRPr/>
            </a:pPr>
            <a:endParaRPr lang="en-GB" spc="150" dirty="0">
              <a:solidFill>
                <a:srgbClr val="FF0000"/>
              </a:solidFill>
              <a:ea typeface="ＭＳ Ｐゴシック" charset="-128"/>
              <a:cs typeface="+mn-cs"/>
            </a:endParaRPr>
          </a:p>
        </p:txBody>
      </p:sp>
      <p:sp>
        <p:nvSpPr>
          <p:cNvPr id="9" name="TextBox 8"/>
          <p:cNvSpPr txBox="1"/>
          <p:nvPr/>
        </p:nvSpPr>
        <p:spPr>
          <a:xfrm>
            <a:off x="4967288" y="4886325"/>
            <a:ext cx="3925887" cy="369888"/>
          </a:xfrm>
          <a:prstGeom prst="rect">
            <a:avLst/>
          </a:prstGeom>
          <a:noFill/>
        </p:spPr>
        <p:txBody>
          <a:bodyPr>
            <a:spAutoFit/>
          </a:bodyPr>
          <a:lstStyle/>
          <a:p>
            <a:pPr algn="ctr" defTabSz="457200">
              <a:defRPr/>
            </a:pPr>
            <a:r>
              <a:rPr lang="ru-RU" b="1" spc="150" dirty="0">
                <a:solidFill>
                  <a:srgbClr val="FF0000"/>
                </a:solidFill>
                <a:ea typeface="ＭＳ Ｐゴシック" charset="-128"/>
                <a:cs typeface="+mn-cs"/>
              </a:rPr>
              <a:t>Ускоренный ответ</a:t>
            </a:r>
            <a:endParaRPr lang="en-GB" b="1" spc="150" dirty="0">
              <a:solidFill>
                <a:srgbClr val="FF0000"/>
              </a:solidFill>
              <a:ea typeface="ＭＳ Ｐゴシック" charset="-128"/>
              <a:cs typeface="+mn-cs"/>
            </a:endParaRPr>
          </a:p>
        </p:txBody>
      </p:sp>
      <p:sp>
        <p:nvSpPr>
          <p:cNvPr id="100358" name="Rectangle 4"/>
          <p:cNvSpPr>
            <a:spLocks noChangeArrowheads="1"/>
          </p:cNvSpPr>
          <p:nvPr/>
        </p:nvSpPr>
        <p:spPr bwMode="auto">
          <a:xfrm>
            <a:off x="501650" y="5218113"/>
            <a:ext cx="4244975" cy="646112"/>
          </a:xfrm>
          <a:prstGeom prst="rect">
            <a:avLst/>
          </a:prstGeom>
          <a:noFill/>
          <a:ln w="9525">
            <a:noFill/>
            <a:miter lim="800000"/>
            <a:headEnd/>
            <a:tailEnd/>
          </a:ln>
        </p:spPr>
        <p:txBody>
          <a:bodyPr>
            <a:spAutoFit/>
          </a:bodyPr>
          <a:lstStyle/>
          <a:p>
            <a:pPr defTabSz="457200"/>
            <a:r>
              <a:rPr lang="en-GB" b="1">
                <a:solidFill>
                  <a:srgbClr val="000000"/>
                </a:solidFill>
                <a:ea typeface="ＭＳ Ｐゴシック" pitchFamily="34" charset="-128"/>
              </a:rPr>
              <a:t>2.</a:t>
            </a:r>
            <a:r>
              <a:rPr lang="ru-RU" b="1">
                <a:solidFill>
                  <a:srgbClr val="000000"/>
                </a:solidFill>
                <a:ea typeface="ＭＳ Ｐゴシック" pitchFamily="34" charset="-128"/>
              </a:rPr>
              <a:t>1</a:t>
            </a:r>
            <a:r>
              <a:rPr lang="en-GB" b="1">
                <a:solidFill>
                  <a:srgbClr val="000000"/>
                </a:solidFill>
                <a:ea typeface="ＭＳ Ｐゴシック" pitchFamily="34" charset="-128"/>
              </a:rPr>
              <a:t> </a:t>
            </a:r>
            <a:r>
              <a:rPr lang="ru-RU" b="1">
                <a:solidFill>
                  <a:srgbClr val="000000"/>
                </a:solidFill>
                <a:ea typeface="ＭＳ Ｐゴシック" pitchFamily="34" charset="-128"/>
              </a:rPr>
              <a:t>млн новых случаев ВИЧ у взрослых</a:t>
            </a:r>
            <a:endParaRPr lang="en-GB" b="1">
              <a:solidFill>
                <a:srgbClr val="000000"/>
              </a:solidFill>
              <a:ea typeface="ＭＳ Ｐゴシック" pitchFamily="34" charset="-128"/>
            </a:endParaRPr>
          </a:p>
        </p:txBody>
      </p:sp>
      <p:sp>
        <p:nvSpPr>
          <p:cNvPr id="100359" name="Rectangle 6"/>
          <p:cNvSpPr>
            <a:spLocks noChangeArrowheads="1"/>
          </p:cNvSpPr>
          <p:nvPr/>
        </p:nvSpPr>
        <p:spPr bwMode="auto">
          <a:xfrm>
            <a:off x="4932363" y="5246688"/>
            <a:ext cx="4327525" cy="646112"/>
          </a:xfrm>
          <a:prstGeom prst="rect">
            <a:avLst/>
          </a:prstGeom>
          <a:noFill/>
          <a:ln w="9525">
            <a:noFill/>
            <a:miter lim="800000"/>
            <a:headEnd/>
            <a:tailEnd/>
          </a:ln>
        </p:spPr>
        <p:txBody>
          <a:bodyPr>
            <a:spAutoFit/>
          </a:bodyPr>
          <a:lstStyle/>
          <a:p>
            <a:pPr defTabSz="457200"/>
            <a:r>
              <a:rPr lang="en-GB" b="1">
                <a:solidFill>
                  <a:srgbClr val="000000"/>
                </a:solidFill>
                <a:ea typeface="ＭＳ Ｐゴシック" pitchFamily="34" charset="-128"/>
              </a:rPr>
              <a:t>0.2  </a:t>
            </a:r>
            <a:r>
              <a:rPr lang="ru-RU" b="1">
                <a:solidFill>
                  <a:srgbClr val="000000"/>
                </a:solidFill>
                <a:ea typeface="ＭＳ Ｐゴシック" pitchFamily="34" charset="-128"/>
              </a:rPr>
              <a:t>млн новых случаев ВИЧ у взрослых</a:t>
            </a:r>
            <a:endParaRPr lang="en-GB" b="1">
              <a:solidFill>
                <a:srgbClr val="000000"/>
              </a:solidFill>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ru-RU" sz="3600" b="1" smtClean="0">
                <a:solidFill>
                  <a:srgbClr val="FF0000"/>
                </a:solidFill>
              </a:rPr>
              <a:t>Всемирный день борьбы со СПИДом </a:t>
            </a:r>
            <a:br>
              <a:rPr lang="ru-RU" sz="3600" b="1" smtClean="0">
                <a:solidFill>
                  <a:srgbClr val="FF0000"/>
                </a:solidFill>
              </a:rPr>
            </a:br>
            <a:r>
              <a:rPr lang="ru-RU" sz="3600" b="1" smtClean="0">
                <a:solidFill>
                  <a:srgbClr val="FF0000"/>
                </a:solidFill>
              </a:rPr>
              <a:t>1 декабря</a:t>
            </a:r>
            <a:endParaRPr lang="en-GB" sz="3600" b="1" smtClean="0">
              <a:solidFill>
                <a:srgbClr val="FF0000"/>
              </a:solidFill>
            </a:endParaRPr>
          </a:p>
        </p:txBody>
      </p:sp>
      <p:sp>
        <p:nvSpPr>
          <p:cNvPr id="3" name="Content Placeholder 2"/>
          <p:cNvSpPr>
            <a:spLocks noGrp="1"/>
          </p:cNvSpPr>
          <p:nvPr>
            <p:ph idx="1"/>
          </p:nvPr>
        </p:nvSpPr>
        <p:spPr>
          <a:xfrm>
            <a:off x="755650" y="1600200"/>
            <a:ext cx="7931150" cy="4525963"/>
          </a:xfrm>
        </p:spPr>
        <p:txBody>
          <a:bodyPr rtlCol="0">
            <a:normAutofit/>
          </a:bodyPr>
          <a:lstStyle/>
          <a:p>
            <a:pPr marL="0" indent="0" fontAlgn="auto">
              <a:spcAft>
                <a:spcPts val="0"/>
              </a:spcAft>
              <a:buFont typeface="Arial" panose="020B0604020202020204" pitchFamily="34" charset="0"/>
              <a:buNone/>
              <a:defRPr/>
            </a:pPr>
            <a:r>
              <a:rPr lang="ru-RU" sz="4000" dirty="0" smtClean="0">
                <a:solidFill>
                  <a:srgbClr val="0070C0"/>
                </a:solidFill>
              </a:rPr>
              <a:t>Всемирная кампания </a:t>
            </a:r>
          </a:p>
          <a:p>
            <a:pPr marL="0" indent="0" fontAlgn="auto">
              <a:spcAft>
                <a:spcPts val="0"/>
              </a:spcAft>
              <a:buFont typeface="Arial" panose="020B0604020202020204" pitchFamily="34" charset="0"/>
              <a:buNone/>
              <a:defRPr/>
            </a:pPr>
            <a:r>
              <a:rPr lang="ru-RU" sz="5400" b="1" dirty="0" smtClean="0"/>
              <a:t>Я за!  </a:t>
            </a:r>
            <a:r>
              <a:rPr lang="en-US" sz="5400" b="1" dirty="0" smtClean="0">
                <a:solidFill>
                  <a:srgbClr val="FF0000"/>
                </a:solidFill>
              </a:rPr>
              <a:t>#</a:t>
            </a:r>
            <a:r>
              <a:rPr lang="ru-RU" sz="5400" b="1" dirty="0" smtClean="0">
                <a:solidFill>
                  <a:srgbClr val="FF0000"/>
                </a:solidFill>
              </a:rPr>
              <a:t>профилактика ВИЧ</a:t>
            </a:r>
          </a:p>
          <a:p>
            <a:pPr marL="0" indent="0" fontAlgn="auto">
              <a:spcAft>
                <a:spcPts val="0"/>
              </a:spcAft>
              <a:buFont typeface="Arial" panose="020B0604020202020204" pitchFamily="34" charset="0"/>
              <a:buNone/>
              <a:defRPr/>
            </a:pPr>
            <a:endParaRPr lang="ru-RU" sz="4000" b="1" dirty="0" smtClean="0"/>
          </a:p>
          <a:p>
            <a:pPr fontAlgn="auto">
              <a:spcAft>
                <a:spcPts val="0"/>
              </a:spcAft>
              <a:buFont typeface="Arial" panose="020B0604020202020204" pitchFamily="34" charset="0"/>
              <a:buChar char="•"/>
              <a:defRPr/>
            </a:pPr>
            <a:r>
              <a:rPr lang="ru-RU" dirty="0" smtClean="0">
                <a:solidFill>
                  <a:srgbClr val="0070C0"/>
                </a:solidFill>
              </a:rPr>
              <a:t>Фокус – на различных аспектах профилактики</a:t>
            </a:r>
          </a:p>
          <a:p>
            <a:pPr fontAlgn="auto">
              <a:spcAft>
                <a:spcPts val="0"/>
              </a:spcAft>
              <a:buFont typeface="Arial" panose="020B0604020202020204" pitchFamily="34" charset="0"/>
              <a:buChar char="•"/>
              <a:defRPr/>
            </a:pPr>
            <a:r>
              <a:rPr lang="ru-RU" dirty="0" smtClean="0">
                <a:solidFill>
                  <a:srgbClr val="0070C0"/>
                </a:solidFill>
              </a:rPr>
              <a:t>Начало – в сентябре 2016</a:t>
            </a:r>
            <a:endParaRPr lang="en-GB" dirty="0">
              <a:solidFill>
                <a:srgbClr val="0070C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endParaRPr lang="en-GB" smtClean="0"/>
          </a:p>
        </p:txBody>
      </p:sp>
      <p:pic>
        <p:nvPicPr>
          <p:cNvPr id="102402" name="Content Placeholder 3"/>
          <p:cNvPicPr>
            <a:picLocks noGrp="1" noChangeAspect="1"/>
          </p:cNvPicPr>
          <p:nvPr>
            <p:ph idx="1"/>
          </p:nvPr>
        </p:nvPicPr>
        <p:blipFill>
          <a:blip r:embed="rId2"/>
          <a:srcRect/>
          <a:stretch>
            <a:fillRect/>
          </a:stretch>
        </p:blipFill>
        <p:spPr>
          <a:xfrm>
            <a:off x="1187450" y="188913"/>
            <a:ext cx="5762625" cy="8643937"/>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endParaRPr lang="en-GB" smtClean="0"/>
          </a:p>
        </p:txBody>
      </p:sp>
      <p:pic>
        <p:nvPicPr>
          <p:cNvPr id="103426" name="Content Placeholder 3"/>
          <p:cNvPicPr>
            <a:picLocks noGrp="1" noChangeAspect="1"/>
          </p:cNvPicPr>
          <p:nvPr>
            <p:ph idx="1"/>
          </p:nvPr>
        </p:nvPicPr>
        <p:blipFill>
          <a:blip r:embed="rId2"/>
          <a:srcRect/>
          <a:stretch>
            <a:fillRect/>
          </a:stretch>
        </p:blipFill>
        <p:spPr>
          <a:xfrm>
            <a:off x="468313" y="404813"/>
            <a:ext cx="8210550" cy="547211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endParaRPr lang="en-GB" smtClean="0"/>
          </a:p>
        </p:txBody>
      </p:sp>
      <p:pic>
        <p:nvPicPr>
          <p:cNvPr id="104450" name="Content Placeholder 3"/>
          <p:cNvPicPr>
            <a:picLocks noGrp="1" noChangeAspect="1"/>
          </p:cNvPicPr>
          <p:nvPr>
            <p:ph idx="1"/>
          </p:nvPr>
        </p:nvPicPr>
        <p:blipFill>
          <a:blip r:embed="rId2"/>
          <a:srcRect/>
          <a:stretch>
            <a:fillRect/>
          </a:stretch>
        </p:blipFill>
        <p:spPr>
          <a:xfrm>
            <a:off x="755650" y="549275"/>
            <a:ext cx="8140700" cy="543242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endParaRPr lang="en-GB" smtClean="0"/>
          </a:p>
        </p:txBody>
      </p:sp>
      <p:pic>
        <p:nvPicPr>
          <p:cNvPr id="105474" name="Content Placeholder 3"/>
          <p:cNvPicPr>
            <a:picLocks noGrp="1" noChangeAspect="1"/>
          </p:cNvPicPr>
          <p:nvPr>
            <p:ph idx="1"/>
          </p:nvPr>
        </p:nvPicPr>
        <p:blipFill>
          <a:blip r:embed="rId3"/>
          <a:srcRect/>
          <a:stretch>
            <a:fillRect/>
          </a:stretch>
        </p:blipFill>
        <p:spPr>
          <a:xfrm>
            <a:off x="96838" y="620713"/>
            <a:ext cx="8651875" cy="576738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7875"/>
          </a:xfrm>
        </p:spPr>
        <p:txBody>
          <a:bodyPr rtlCol="0">
            <a:normAutofit fontScale="90000"/>
          </a:bodyPr>
          <a:lstStyle/>
          <a:p>
            <a:pPr fontAlgn="auto">
              <a:spcAft>
                <a:spcPts val="0"/>
              </a:spcAft>
              <a:defRPr/>
            </a:pPr>
            <a:r>
              <a:rPr lang="ru-RU" b="1" dirty="0" smtClean="0">
                <a:solidFill>
                  <a:srgbClr val="FF0000"/>
                </a:solidFill>
              </a:rPr>
              <a:t/>
            </a:r>
            <a:br>
              <a:rPr lang="ru-RU" b="1" dirty="0" smtClean="0">
                <a:solidFill>
                  <a:srgbClr val="FF0000"/>
                </a:solidFill>
              </a:rPr>
            </a:br>
            <a:r>
              <a:rPr lang="ru-RU" sz="4000" b="1" dirty="0" smtClean="0">
                <a:solidFill>
                  <a:srgbClr val="FF0000"/>
                </a:solidFill>
              </a:rPr>
              <a:t>Глобальная статистика – 2015 </a:t>
            </a:r>
            <a:r>
              <a:rPr lang="en-GB" sz="4000" dirty="0"/>
              <a:t/>
            </a:r>
            <a:br>
              <a:rPr lang="en-GB" sz="4000" dirty="0"/>
            </a:br>
            <a:r>
              <a:rPr lang="ru-RU" dirty="0"/>
              <a:t> </a:t>
            </a:r>
            <a:endParaRPr lang="en-GB" sz="4000" dirty="0">
              <a:solidFill>
                <a:srgbClr val="FF0000"/>
              </a:solidFill>
            </a:endParaRPr>
          </a:p>
        </p:txBody>
      </p:sp>
      <p:sp>
        <p:nvSpPr>
          <p:cNvPr id="3" name="Content Placeholder 2"/>
          <p:cNvSpPr>
            <a:spLocks noGrp="1"/>
          </p:cNvSpPr>
          <p:nvPr>
            <p:ph idx="1"/>
          </p:nvPr>
        </p:nvSpPr>
        <p:spPr>
          <a:xfrm>
            <a:off x="457200" y="1341438"/>
            <a:ext cx="8229600" cy="4784725"/>
          </a:xfrm>
        </p:spPr>
        <p:txBody>
          <a:bodyPr rtlCol="0">
            <a:normAutofit fontScale="85000" lnSpcReduction="20000"/>
          </a:bodyPr>
          <a:lstStyle/>
          <a:p>
            <a:pPr fontAlgn="auto">
              <a:spcAft>
                <a:spcPts val="0"/>
              </a:spcAft>
              <a:buFont typeface="Arial" panose="020B0604020202020204" pitchFamily="34" charset="0"/>
              <a:buChar char="•"/>
              <a:defRPr/>
            </a:pPr>
            <a:r>
              <a:rPr lang="ru-RU" sz="3300" b="1" dirty="0" smtClean="0">
                <a:solidFill>
                  <a:srgbClr val="0070C0"/>
                </a:solidFill>
              </a:rPr>
              <a:t> 36,7</a:t>
            </a:r>
            <a:r>
              <a:rPr lang="ru-RU" sz="3300" dirty="0" smtClean="0">
                <a:solidFill>
                  <a:srgbClr val="0070C0"/>
                </a:solidFill>
              </a:rPr>
              <a:t> </a:t>
            </a:r>
            <a:r>
              <a:rPr lang="ru-RU" sz="3300" b="1" dirty="0" smtClean="0">
                <a:solidFill>
                  <a:srgbClr val="0070C0"/>
                </a:solidFill>
              </a:rPr>
              <a:t>млн</a:t>
            </a:r>
            <a:r>
              <a:rPr lang="ru-RU" sz="3300" dirty="0" smtClean="0">
                <a:solidFill>
                  <a:srgbClr val="0070C0"/>
                </a:solidFill>
              </a:rPr>
              <a:t> </a:t>
            </a:r>
            <a:r>
              <a:rPr lang="ru-RU" sz="3300" dirty="0">
                <a:solidFill>
                  <a:srgbClr val="0070C0"/>
                </a:solidFill>
              </a:rPr>
              <a:t>человек во всем мире жили с ВИЧ </a:t>
            </a:r>
            <a:endParaRPr lang="ru-RU" sz="3300" dirty="0" smtClean="0">
              <a:solidFill>
                <a:srgbClr val="0070C0"/>
              </a:solidFill>
            </a:endParaRPr>
          </a:p>
          <a:p>
            <a:pPr fontAlgn="auto">
              <a:spcAft>
                <a:spcPts val="0"/>
              </a:spcAft>
              <a:buFont typeface="Arial" panose="020B0604020202020204" pitchFamily="34" charset="0"/>
              <a:buChar char="•"/>
              <a:defRPr/>
            </a:pPr>
            <a:endParaRPr lang="ru-RU" sz="3300" dirty="0">
              <a:solidFill>
                <a:srgbClr val="0070C0"/>
              </a:solidFill>
            </a:endParaRPr>
          </a:p>
          <a:p>
            <a:pPr fontAlgn="auto">
              <a:spcAft>
                <a:spcPts val="0"/>
              </a:spcAft>
              <a:buFont typeface="Arial" panose="020B0604020202020204" pitchFamily="34" charset="0"/>
              <a:buChar char="•"/>
              <a:defRPr/>
            </a:pPr>
            <a:r>
              <a:rPr lang="ru-RU" sz="3300" b="1" dirty="0">
                <a:solidFill>
                  <a:srgbClr val="0070C0"/>
                </a:solidFill>
              </a:rPr>
              <a:t>2,1</a:t>
            </a:r>
            <a:r>
              <a:rPr lang="ru-RU" sz="3300" dirty="0">
                <a:solidFill>
                  <a:srgbClr val="0070C0"/>
                </a:solidFill>
              </a:rPr>
              <a:t> </a:t>
            </a:r>
            <a:r>
              <a:rPr lang="ru-RU" sz="3300" b="1" dirty="0" smtClean="0">
                <a:solidFill>
                  <a:srgbClr val="0070C0"/>
                </a:solidFill>
              </a:rPr>
              <a:t>млн </a:t>
            </a:r>
            <a:r>
              <a:rPr lang="ru-RU" sz="3300" dirty="0">
                <a:solidFill>
                  <a:srgbClr val="0070C0"/>
                </a:solidFill>
              </a:rPr>
              <a:t>человек были инфицированы </a:t>
            </a:r>
            <a:r>
              <a:rPr lang="ru-RU" sz="3300" dirty="0" smtClean="0">
                <a:solidFill>
                  <a:srgbClr val="0070C0"/>
                </a:solidFill>
              </a:rPr>
              <a:t>ВИЧ –на 6% меньше, чем в 2010</a:t>
            </a:r>
          </a:p>
          <a:p>
            <a:pPr fontAlgn="auto">
              <a:spcAft>
                <a:spcPts val="0"/>
              </a:spcAft>
              <a:buFont typeface="Arial" panose="020B0604020202020204" pitchFamily="34" charset="0"/>
              <a:buChar char="•"/>
              <a:defRPr/>
            </a:pPr>
            <a:endParaRPr lang="ru-RU" sz="3300" dirty="0">
              <a:solidFill>
                <a:srgbClr val="0070C0"/>
              </a:solidFill>
            </a:endParaRPr>
          </a:p>
          <a:p>
            <a:pPr fontAlgn="auto">
              <a:spcAft>
                <a:spcPts val="0"/>
              </a:spcAft>
              <a:buFont typeface="Arial" panose="020B0604020202020204" pitchFamily="34" charset="0"/>
              <a:buChar char="•"/>
              <a:defRPr/>
            </a:pPr>
            <a:r>
              <a:rPr lang="ru-RU" sz="3300" b="1" dirty="0">
                <a:solidFill>
                  <a:srgbClr val="0070C0"/>
                </a:solidFill>
              </a:rPr>
              <a:t>1,1</a:t>
            </a:r>
            <a:r>
              <a:rPr lang="ru-RU" sz="3300" dirty="0">
                <a:solidFill>
                  <a:srgbClr val="0070C0"/>
                </a:solidFill>
              </a:rPr>
              <a:t> </a:t>
            </a:r>
            <a:r>
              <a:rPr lang="ru-RU" sz="3300" b="1" dirty="0" smtClean="0">
                <a:solidFill>
                  <a:srgbClr val="0070C0"/>
                </a:solidFill>
              </a:rPr>
              <a:t>млн</a:t>
            </a:r>
            <a:r>
              <a:rPr lang="ru-RU" sz="3300" dirty="0" smtClean="0">
                <a:solidFill>
                  <a:srgbClr val="0070C0"/>
                </a:solidFill>
              </a:rPr>
              <a:t> </a:t>
            </a:r>
            <a:r>
              <a:rPr lang="ru-RU" sz="3300" dirty="0">
                <a:solidFill>
                  <a:srgbClr val="0070C0"/>
                </a:solidFill>
              </a:rPr>
              <a:t>человек умерли от болезней, обусловленных </a:t>
            </a:r>
            <a:r>
              <a:rPr lang="ru-RU" sz="3300" dirty="0" smtClean="0">
                <a:solidFill>
                  <a:srgbClr val="0070C0"/>
                </a:solidFill>
              </a:rPr>
              <a:t>СПИДом - на 45% меньше, чем в 2005</a:t>
            </a:r>
          </a:p>
          <a:p>
            <a:pPr fontAlgn="auto">
              <a:spcAft>
                <a:spcPts val="0"/>
              </a:spcAft>
              <a:buFont typeface="Arial" panose="020B0604020202020204" pitchFamily="34" charset="0"/>
              <a:buChar char="•"/>
              <a:defRPr/>
            </a:pPr>
            <a:endParaRPr lang="en-GB" sz="3300" dirty="0">
              <a:solidFill>
                <a:srgbClr val="0070C0"/>
              </a:solidFill>
            </a:endParaRPr>
          </a:p>
          <a:p>
            <a:pPr fontAlgn="auto">
              <a:spcAft>
                <a:spcPts val="0"/>
              </a:spcAft>
              <a:buFont typeface="Arial" panose="020B0604020202020204" pitchFamily="34" charset="0"/>
              <a:buChar char="•"/>
              <a:defRPr/>
            </a:pPr>
            <a:r>
              <a:rPr lang="ru-RU" sz="3300" dirty="0">
                <a:solidFill>
                  <a:srgbClr val="0070C0"/>
                </a:solidFill>
              </a:rPr>
              <a:t> </a:t>
            </a:r>
            <a:r>
              <a:rPr lang="ru-RU" sz="3300" b="1" dirty="0" smtClean="0">
                <a:solidFill>
                  <a:srgbClr val="0070C0"/>
                </a:solidFill>
              </a:rPr>
              <a:t>17 млн</a:t>
            </a:r>
            <a:r>
              <a:rPr lang="ru-RU" sz="3300" dirty="0" smtClean="0">
                <a:solidFill>
                  <a:srgbClr val="0070C0"/>
                </a:solidFill>
              </a:rPr>
              <a:t> человек (46%) </a:t>
            </a:r>
            <a:r>
              <a:rPr lang="ru-RU" sz="3300" dirty="0">
                <a:solidFill>
                  <a:srgbClr val="0070C0"/>
                </a:solidFill>
              </a:rPr>
              <a:t>имели доступ к антиретровирусной </a:t>
            </a:r>
            <a:r>
              <a:rPr lang="ru-RU" sz="3300" dirty="0" smtClean="0">
                <a:solidFill>
                  <a:srgbClr val="0070C0"/>
                </a:solidFill>
              </a:rPr>
              <a:t>терапии,  в 2010 – 23% </a:t>
            </a:r>
            <a:r>
              <a:rPr lang="ru-RU" dirty="0">
                <a:solidFill>
                  <a:srgbClr val="0070C0"/>
                </a:solidFill>
              </a:rPr>
              <a:t>	</a:t>
            </a:r>
          </a:p>
          <a:p>
            <a:pPr fontAlgn="auto">
              <a:spcAft>
                <a:spcPts val="0"/>
              </a:spcAft>
              <a:buFont typeface="Arial" panose="020B0604020202020204" pitchFamily="34" charset="0"/>
              <a:buChar char="•"/>
              <a:defRPr/>
            </a:pP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ru-RU" sz="4000" b="1" dirty="0" smtClean="0">
                <a:solidFill>
                  <a:srgbClr val="FF0000"/>
                </a:solidFill>
              </a:rPr>
              <a:t/>
            </a:r>
            <a:br>
              <a:rPr lang="ru-RU" sz="4000" b="1" dirty="0" smtClean="0">
                <a:solidFill>
                  <a:srgbClr val="FF0000"/>
                </a:solidFill>
              </a:rPr>
            </a:br>
            <a:r>
              <a:rPr lang="ru-RU" sz="4000" b="1" dirty="0" smtClean="0">
                <a:solidFill>
                  <a:srgbClr val="FF0000"/>
                </a:solidFill>
              </a:rPr>
              <a:t>Восточная Европа и Центральная Азия, 2015 </a:t>
            </a:r>
            <a:r>
              <a:rPr lang="ru-RU" dirty="0" smtClean="0"/>
              <a:t/>
            </a:r>
            <a:br>
              <a:rPr lang="ru-RU" dirty="0" smtClean="0"/>
            </a:br>
            <a:endParaRPr lang="en-GB" dirty="0"/>
          </a:p>
        </p:txBody>
      </p:sp>
      <p:sp>
        <p:nvSpPr>
          <p:cNvPr id="3" name="Content Placeholder 2"/>
          <p:cNvSpPr>
            <a:spLocks noGrp="1"/>
          </p:cNvSpPr>
          <p:nvPr>
            <p:ph idx="1"/>
          </p:nvPr>
        </p:nvSpPr>
        <p:spPr>
          <a:xfrm>
            <a:off x="457200" y="1341438"/>
            <a:ext cx="8229600" cy="5183187"/>
          </a:xfrm>
        </p:spPr>
        <p:txBody>
          <a:bodyPr rtlCol="0">
            <a:normAutofit fontScale="85000" lnSpcReduction="20000"/>
          </a:bodyPr>
          <a:lstStyle/>
          <a:p>
            <a:pPr fontAlgn="auto">
              <a:spcAft>
                <a:spcPts val="0"/>
              </a:spcAft>
              <a:buFont typeface="Arial" panose="020B0604020202020204" pitchFamily="34" charset="0"/>
              <a:buChar char="•"/>
              <a:defRPr/>
            </a:pPr>
            <a:r>
              <a:rPr lang="ru-RU" sz="3600" dirty="0" smtClean="0">
                <a:solidFill>
                  <a:srgbClr val="0070C0"/>
                </a:solidFill>
              </a:rPr>
              <a:t>Число </a:t>
            </a:r>
            <a:r>
              <a:rPr lang="ru-RU" sz="3600" dirty="0">
                <a:solidFill>
                  <a:srgbClr val="0070C0"/>
                </a:solidFill>
              </a:rPr>
              <a:t>людей, живущих с ВИЧ </a:t>
            </a:r>
            <a:r>
              <a:rPr lang="ru-RU" sz="3600" dirty="0" smtClean="0">
                <a:solidFill>
                  <a:srgbClr val="0070C0"/>
                </a:solidFill>
              </a:rPr>
              <a:t>- </a:t>
            </a:r>
            <a:r>
              <a:rPr lang="ru-RU" sz="3600" b="1" dirty="0" smtClean="0">
                <a:solidFill>
                  <a:srgbClr val="0070C0"/>
                </a:solidFill>
              </a:rPr>
              <a:t>1,5 млн  </a:t>
            </a:r>
          </a:p>
          <a:p>
            <a:pPr fontAlgn="auto">
              <a:spcAft>
                <a:spcPts val="0"/>
              </a:spcAft>
              <a:buFont typeface="Arial" panose="020B0604020202020204" pitchFamily="34" charset="0"/>
              <a:buChar char="•"/>
              <a:defRPr/>
            </a:pPr>
            <a:endParaRPr lang="ru-RU" sz="3600" dirty="0">
              <a:solidFill>
                <a:srgbClr val="0070C0"/>
              </a:solidFill>
            </a:endParaRPr>
          </a:p>
          <a:p>
            <a:pPr fontAlgn="auto">
              <a:spcAft>
                <a:spcPts val="0"/>
              </a:spcAft>
              <a:buFont typeface="Arial" panose="020B0604020202020204" pitchFamily="34" charset="0"/>
              <a:buChar char="•"/>
              <a:defRPr/>
            </a:pPr>
            <a:r>
              <a:rPr lang="ru-RU" sz="3600" dirty="0" smtClean="0">
                <a:solidFill>
                  <a:srgbClr val="0070C0"/>
                </a:solidFill>
              </a:rPr>
              <a:t>Число </a:t>
            </a:r>
            <a:r>
              <a:rPr lang="ru-RU" sz="3600" dirty="0">
                <a:solidFill>
                  <a:srgbClr val="0070C0"/>
                </a:solidFill>
              </a:rPr>
              <a:t>новых случаев инфицирования ВИЧ </a:t>
            </a:r>
            <a:r>
              <a:rPr lang="ru-RU" sz="3600" dirty="0" smtClean="0">
                <a:solidFill>
                  <a:srgbClr val="0070C0"/>
                </a:solidFill>
              </a:rPr>
              <a:t> - </a:t>
            </a:r>
            <a:r>
              <a:rPr lang="ru-RU" sz="3600" b="1" dirty="0" smtClean="0">
                <a:solidFill>
                  <a:srgbClr val="0070C0"/>
                </a:solidFill>
              </a:rPr>
              <a:t>190 </a:t>
            </a:r>
            <a:r>
              <a:rPr lang="ru-RU" sz="3600" b="1" dirty="0">
                <a:solidFill>
                  <a:srgbClr val="0070C0"/>
                </a:solidFill>
              </a:rPr>
              <a:t>000 </a:t>
            </a:r>
            <a:r>
              <a:rPr lang="ru-RU" sz="3600" b="1" dirty="0" smtClean="0">
                <a:solidFill>
                  <a:srgbClr val="0070C0"/>
                </a:solidFill>
              </a:rPr>
              <a:t>- на 57%  больше, чем в 2010</a:t>
            </a:r>
          </a:p>
          <a:p>
            <a:pPr fontAlgn="auto">
              <a:spcAft>
                <a:spcPts val="0"/>
              </a:spcAft>
              <a:buFont typeface="Arial" panose="020B0604020202020204" pitchFamily="34" charset="0"/>
              <a:buChar char="•"/>
              <a:defRPr/>
            </a:pPr>
            <a:endParaRPr lang="ru-RU" sz="3600" b="1" dirty="0" smtClean="0">
              <a:solidFill>
                <a:srgbClr val="0070C0"/>
              </a:solidFill>
            </a:endParaRPr>
          </a:p>
          <a:p>
            <a:pPr fontAlgn="auto">
              <a:spcAft>
                <a:spcPts val="0"/>
              </a:spcAft>
              <a:buFont typeface="Arial" panose="020B0604020202020204" pitchFamily="34" charset="0"/>
              <a:buChar char="•"/>
              <a:defRPr/>
            </a:pPr>
            <a:r>
              <a:rPr lang="ru-RU" sz="3600" dirty="0" smtClean="0">
                <a:solidFill>
                  <a:srgbClr val="0070C0"/>
                </a:solidFill>
              </a:rPr>
              <a:t>В </a:t>
            </a:r>
            <a:r>
              <a:rPr lang="ru-RU" sz="3600" dirty="0">
                <a:solidFill>
                  <a:srgbClr val="0070C0"/>
                </a:solidFill>
              </a:rPr>
              <a:t>период с 2010 по 2015 гг. число смертей в связи со СПИДом </a:t>
            </a:r>
            <a:r>
              <a:rPr lang="ru-RU" sz="3600" dirty="0" smtClean="0">
                <a:solidFill>
                  <a:srgbClr val="0070C0"/>
                </a:solidFill>
              </a:rPr>
              <a:t>выросло </a:t>
            </a:r>
            <a:r>
              <a:rPr lang="ru-RU" sz="3600" dirty="0">
                <a:solidFill>
                  <a:srgbClr val="0070C0"/>
                </a:solidFill>
              </a:rPr>
              <a:t>на </a:t>
            </a:r>
            <a:r>
              <a:rPr lang="ru-RU" sz="3600" b="1" dirty="0">
                <a:solidFill>
                  <a:srgbClr val="0070C0"/>
                </a:solidFill>
              </a:rPr>
              <a:t>22</a:t>
            </a:r>
            <a:r>
              <a:rPr lang="ru-RU" sz="3600" b="1" dirty="0" smtClean="0">
                <a:solidFill>
                  <a:srgbClr val="0070C0"/>
                </a:solidFill>
              </a:rPr>
              <a:t>%</a:t>
            </a:r>
            <a:endParaRPr lang="ru-RU" sz="3600" dirty="0" smtClean="0">
              <a:solidFill>
                <a:srgbClr val="0070C0"/>
              </a:solidFill>
            </a:endParaRPr>
          </a:p>
          <a:p>
            <a:pPr fontAlgn="auto">
              <a:spcAft>
                <a:spcPts val="0"/>
              </a:spcAft>
              <a:buFont typeface="Arial" panose="020B0604020202020204" pitchFamily="34" charset="0"/>
              <a:buChar char="•"/>
              <a:defRPr/>
            </a:pPr>
            <a:endParaRPr lang="ru-RU" sz="3600" dirty="0">
              <a:solidFill>
                <a:srgbClr val="0070C0"/>
              </a:solidFill>
            </a:endParaRPr>
          </a:p>
          <a:p>
            <a:pPr fontAlgn="auto">
              <a:spcAft>
                <a:spcPts val="0"/>
              </a:spcAft>
              <a:buFont typeface="Arial" panose="020B0604020202020204" pitchFamily="34" charset="0"/>
              <a:buChar char="•"/>
              <a:defRPr/>
            </a:pPr>
            <a:r>
              <a:rPr lang="ru-RU" sz="3600" dirty="0" smtClean="0">
                <a:solidFill>
                  <a:srgbClr val="0070C0"/>
                </a:solidFill>
              </a:rPr>
              <a:t>Охват </a:t>
            </a:r>
            <a:r>
              <a:rPr lang="ru-RU" sz="3600" dirty="0">
                <a:solidFill>
                  <a:srgbClr val="0070C0"/>
                </a:solidFill>
              </a:rPr>
              <a:t>лечением составляет </a:t>
            </a:r>
            <a:r>
              <a:rPr lang="ru-RU" sz="3600" b="1" dirty="0">
                <a:solidFill>
                  <a:srgbClr val="0070C0"/>
                </a:solidFill>
              </a:rPr>
              <a:t>21% </a:t>
            </a:r>
            <a:r>
              <a:rPr lang="ru-RU" sz="3600" dirty="0" smtClean="0">
                <a:solidFill>
                  <a:srgbClr val="0070C0"/>
                </a:solidFill>
              </a:rPr>
              <a:t>от </a:t>
            </a:r>
            <a:r>
              <a:rPr lang="ru-RU" sz="3600" dirty="0">
                <a:solidFill>
                  <a:srgbClr val="0070C0"/>
                </a:solidFill>
              </a:rPr>
              <a:t>общего числа людей, живущих с ВИЧ в Восточной Европе и Центральной Азии. </a:t>
            </a:r>
          </a:p>
          <a:p>
            <a:pPr fontAlgn="auto">
              <a:spcAft>
                <a:spcPts val="0"/>
              </a:spcAft>
              <a:buFont typeface="Arial" panose="020B0604020202020204" pitchFamily="34" charset="0"/>
              <a:buChar char="•"/>
              <a:defRPr/>
            </a:pP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0" y="144463"/>
            <a:ext cx="9144000" cy="1079500"/>
          </a:xfrm>
        </p:spPr>
        <p:txBody>
          <a:bodyPr/>
          <a:lstStyle/>
          <a:p>
            <a:r>
              <a:rPr lang="ru-RU" smtClean="0">
                <a:solidFill>
                  <a:srgbClr val="FF0000"/>
                </a:solidFill>
                <a:latin typeface="Calibri" pitchFamily="34" charset="0"/>
              </a:rPr>
              <a:t>Изменение (%) количества новых случаев ВИЧ среди взрослых, 2005-2015 гг</a:t>
            </a:r>
            <a:r>
              <a:rPr lang="ru-RU" smtClean="0"/>
              <a:t>. </a:t>
            </a:r>
            <a:endParaRPr lang="en-US" smtClean="0"/>
          </a:p>
        </p:txBody>
      </p:sp>
      <p:grpSp>
        <p:nvGrpSpPr>
          <p:cNvPr id="88066" name="Group 5"/>
          <p:cNvGrpSpPr>
            <a:grpSpLocks/>
          </p:cNvGrpSpPr>
          <p:nvPr/>
        </p:nvGrpSpPr>
        <p:grpSpPr bwMode="auto">
          <a:xfrm>
            <a:off x="331788" y="1341438"/>
            <a:ext cx="8561387" cy="5389562"/>
            <a:chOff x="360000" y="1548000"/>
            <a:chExt cx="9129504" cy="5182887"/>
          </a:xfrm>
        </p:grpSpPr>
        <p:sp>
          <p:nvSpPr>
            <p:cNvPr id="88067" name="Rectangle 4"/>
            <p:cNvSpPr>
              <a:spLocks noChangeArrowheads="1"/>
            </p:cNvSpPr>
            <p:nvPr/>
          </p:nvSpPr>
          <p:spPr bwMode="auto">
            <a:xfrm>
              <a:off x="360000" y="6300000"/>
              <a:ext cx="9129504" cy="430887"/>
            </a:xfrm>
            <a:prstGeom prst="rect">
              <a:avLst/>
            </a:prstGeom>
            <a:noFill/>
            <a:ln w="9525">
              <a:noFill/>
              <a:miter lim="800000"/>
              <a:headEnd/>
              <a:tailEnd/>
            </a:ln>
          </p:spPr>
          <p:txBody>
            <a:bodyPr lIns="0" tIns="0" rIns="0" bIns="0">
              <a:spAutoFit/>
            </a:bodyPr>
            <a:lstStyle/>
            <a:p>
              <a:r>
                <a:rPr lang="fr-FR" sz="700">
                  <a:solidFill>
                    <a:srgbClr val="000000"/>
                  </a:solidFill>
                  <a:latin typeface="Times New Roman" pitchFamily="18" charset="0"/>
                </a:rPr>
                <a:t>Sources: UNAIDS 2016 estimates; European Centre for Disease Prevention and Control (Austria, Belgium, Bulgaria, Croatia, Cyprus, Czech Republic, Denmark, Estonia, Finland, France, Germany, Hungary, Iceland, Ireland, Lithuania, Luxembourg, Malta, Netherlands, Norway, Poland, Portugal, Romania, Slovakia, Slovenia, Sweden, United Kingdom, Albania, Andorra, Bosnia and Herzegovina, Macedonia, Israel, Montenegro, San Marino, Serbia, Switzerland and Turkey); Centers for Disease Control and Prevention. HIV Surveillance Report, 2014; vol. 26. </a:t>
              </a:r>
              <a:r>
                <a:rPr lang="fr-FR" sz="700">
                  <a:solidFill>
                    <a:srgbClr val="000000"/>
                  </a:solidFill>
                  <a:latin typeface="Times New Roman" pitchFamily="18" charset="0"/>
                  <a:hlinkClick r:id="rId3"/>
                </a:rPr>
                <a:t>http://www.cdc.gov/hiv/library/reports/surveillance/</a:t>
              </a:r>
              <a:r>
                <a:rPr lang="fr-FR" sz="700">
                  <a:solidFill>
                    <a:srgbClr val="000000"/>
                  </a:solidFill>
                  <a:latin typeface="Times New Roman" pitchFamily="18" charset="0"/>
                </a:rPr>
                <a:t>. Published November 2015. Accessed [10 July 2016]. Russian Federation 2016 Global AIDS Response Progress Reporting submission. China 2016 Global AIDS Response Progress Reporting submission.</a:t>
              </a:r>
              <a:endParaRPr lang="en-US" sz="700">
                <a:solidFill>
                  <a:srgbClr val="000000"/>
                </a:solidFill>
                <a:latin typeface="Times New Roman" pitchFamily="18" charset="0"/>
              </a:endParaRPr>
            </a:p>
          </p:txBody>
        </p:sp>
        <p:pic>
          <p:nvPicPr>
            <p:cNvPr id="88068" name="Picture 2"/>
            <p:cNvPicPr>
              <a:picLocks noChangeAspect="1" noChangeArrowheads="1"/>
            </p:cNvPicPr>
            <p:nvPr/>
          </p:nvPicPr>
          <p:blipFill>
            <a:blip r:embed="rId4"/>
            <a:srcRect/>
            <a:stretch>
              <a:fillRect/>
            </a:stretch>
          </p:blipFill>
          <p:spPr bwMode="auto">
            <a:xfrm>
              <a:off x="1710000" y="1548000"/>
              <a:ext cx="6480000" cy="434122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p:cNvPicPr>
            <a:picLocks noChangeAspect="1" noChangeArrowheads="1"/>
          </p:cNvPicPr>
          <p:nvPr/>
        </p:nvPicPr>
        <p:blipFill>
          <a:blip r:embed="rId2"/>
          <a:srcRect/>
          <a:stretch>
            <a:fillRect/>
          </a:stretch>
        </p:blipFill>
        <p:spPr bwMode="auto">
          <a:xfrm>
            <a:off x="1258888" y="1412875"/>
            <a:ext cx="6121400" cy="4111625"/>
          </a:xfrm>
          <a:prstGeom prst="rect">
            <a:avLst/>
          </a:prstGeom>
          <a:noFill/>
          <a:ln w="9525">
            <a:noFill/>
            <a:miter lim="800000"/>
            <a:headEnd/>
            <a:tailEnd/>
          </a:ln>
        </p:spPr>
      </p:pic>
      <p:sp>
        <p:nvSpPr>
          <p:cNvPr id="6" name="TextBox 5"/>
          <p:cNvSpPr txBox="1"/>
          <p:nvPr/>
        </p:nvSpPr>
        <p:spPr bwMode="auto">
          <a:xfrm>
            <a:off x="0" y="161925"/>
            <a:ext cx="9144000" cy="1044575"/>
          </a:xfrm>
          <a:prstGeom prst="rect">
            <a:avLst/>
          </a:prstGeom>
          <a:noFill/>
        </p:spPr>
        <p:txBody>
          <a:bodyPr lIns="540000">
            <a:spAutoFit/>
          </a:bodyPr>
          <a:lstStyle/>
          <a:p>
            <a:pPr defTabSz="457200">
              <a:lnSpc>
                <a:spcPts val="2500"/>
              </a:lnSpc>
            </a:pPr>
            <a:r>
              <a:rPr lang="ru-RU" sz="2500" b="1">
                <a:solidFill>
                  <a:schemeClr val="bg1"/>
                </a:solidFill>
                <a:ea typeface="ＭＳ Ｐゴシック" pitchFamily="34" charset="-128"/>
              </a:rPr>
              <a:t>Ускорение: Прекращение эпидемии СПИДА как угрозы здоровью общества к 2030</a:t>
            </a:r>
            <a:endParaRPr lang="en-US" sz="2500" b="1">
              <a:solidFill>
                <a:schemeClr val="bg1"/>
              </a:solidFill>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bwMode="auto">
          <a:xfrm>
            <a:off x="0" y="260350"/>
            <a:ext cx="8915400" cy="735013"/>
          </a:xfrm>
          <a:noFill/>
          <a:ln>
            <a:miter lim="800000"/>
            <a:headEnd/>
            <a:tailEnd/>
          </a:ln>
        </p:spPr>
        <p:txBody>
          <a:bodyPr vert="horz" wrap="square" lIns="91440" tIns="45720" rIns="91440" bIns="45720" numCol="1" anchor="t" anchorCtr="0" compatLnSpc="1">
            <a:prstTxWarp prst="textNoShape">
              <a:avLst/>
            </a:prstTxWarp>
          </a:bodyPr>
          <a:lstStyle/>
          <a:p>
            <a:r>
              <a:rPr lang="ru-RU" altLang="en-US" sz="2800" b="1" smtClean="0">
                <a:solidFill>
                  <a:schemeClr val="bg1"/>
                </a:solidFill>
                <a:ea typeface="ＭＳ Ｐゴシック" pitchFamily="34" charset="-128"/>
                <a:cs typeface="Arial" charset="0"/>
              </a:rPr>
              <a:t>Новые цели: амбициозные, но достижимые</a:t>
            </a:r>
            <a:r>
              <a:rPr lang="en-US" altLang="en-US" sz="2800" b="1" smtClean="0">
                <a:solidFill>
                  <a:schemeClr val="bg1"/>
                </a:solidFill>
                <a:ea typeface="ＭＳ Ｐゴシック" pitchFamily="34" charset="-128"/>
                <a:cs typeface="Arial" charset="0"/>
              </a:rPr>
              <a:t/>
            </a:r>
            <a:br>
              <a:rPr lang="en-US" altLang="en-US" sz="2800" b="1" smtClean="0">
                <a:solidFill>
                  <a:schemeClr val="bg1"/>
                </a:solidFill>
                <a:ea typeface="ＭＳ Ｐゴシック" pitchFamily="34" charset="-128"/>
                <a:cs typeface="Arial" charset="0"/>
              </a:rPr>
            </a:br>
            <a:r>
              <a:rPr lang="en-US" altLang="en-US" sz="2800" b="1" smtClean="0">
                <a:solidFill>
                  <a:schemeClr val="bg1"/>
                </a:solidFill>
                <a:ea typeface="ＭＳ Ｐゴシック" pitchFamily="34" charset="-128"/>
                <a:cs typeface="Arial" charset="0"/>
              </a:rPr>
              <a:t>к 2020</a:t>
            </a:r>
            <a:r>
              <a:rPr lang="ru-RU" altLang="en-US" sz="3200" smtClean="0">
                <a:solidFill>
                  <a:schemeClr val="bg1"/>
                </a:solidFill>
                <a:latin typeface="Arial" charset="0"/>
                <a:ea typeface="ＭＳ Ｐゴシック" pitchFamily="34" charset="-128"/>
                <a:cs typeface="Arial" charset="0"/>
              </a:rPr>
              <a:t> </a:t>
            </a:r>
            <a:endParaRPr lang="en-GB" altLang="en-US" sz="3200" smtClean="0">
              <a:solidFill>
                <a:schemeClr val="bg1"/>
              </a:solidFill>
              <a:latin typeface="Arial" charset="0"/>
              <a:ea typeface="ＭＳ Ｐゴシック" pitchFamily="34" charset="-128"/>
              <a:cs typeface="Arial" charset="0"/>
            </a:endParaRPr>
          </a:p>
        </p:txBody>
      </p:sp>
      <p:graphicFrame>
        <p:nvGraphicFramePr>
          <p:cNvPr id="4" name="Content Placeholder 3"/>
          <p:cNvGraphicFramePr>
            <a:graphicFrameLocks noGrp="1"/>
          </p:cNvGraphicFramePr>
          <p:nvPr>
            <p:ph idx="1"/>
          </p:nvPr>
        </p:nvGraphicFramePr>
        <p:xfrm>
          <a:off x="457205" y="1562100"/>
          <a:ext cx="8334375" cy="45640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3"/>
          <p:cNvGraphicFramePr>
            <a:graphicFrameLocks/>
          </p:cNvGraphicFramePr>
          <p:nvPr/>
        </p:nvGraphicFramePr>
        <p:xfrm>
          <a:off x="474663" y="1205177"/>
          <a:ext cx="8229600" cy="4911462"/>
        </p:xfrm>
        <a:graphic>
          <a:graphicData uri="http://schemas.openxmlformats.org/drawingml/2006/chart">
            <c:chart xmlns:c="http://schemas.openxmlformats.org/drawingml/2006/chart" xmlns:r="http://schemas.openxmlformats.org/officeDocument/2006/relationships" r:id="rId3"/>
          </a:graphicData>
        </a:graphic>
      </p:graphicFrame>
      <p:sp>
        <p:nvSpPr>
          <p:cNvPr id="91140" name="TextBox 5"/>
          <p:cNvSpPr txBox="1">
            <a:spLocks noChangeArrowheads="1"/>
          </p:cNvSpPr>
          <p:nvPr/>
        </p:nvSpPr>
        <p:spPr bwMode="auto">
          <a:xfrm>
            <a:off x="993775" y="2227263"/>
            <a:ext cx="1914525" cy="1952625"/>
          </a:xfrm>
          <a:prstGeom prst="rect">
            <a:avLst/>
          </a:prstGeom>
          <a:noFill/>
          <a:ln w="9525">
            <a:noFill/>
            <a:miter lim="800000"/>
            <a:headEnd/>
            <a:tailEnd/>
          </a:ln>
        </p:spPr>
        <p:txBody>
          <a:bodyPr>
            <a:spAutoFit/>
          </a:bodyPr>
          <a:lstStyle/>
          <a:p>
            <a:pPr algn="ctr" defTabSz="457200"/>
            <a:r>
              <a:rPr lang="en-US" altLang="en-US" sz="3200">
                <a:solidFill>
                  <a:srgbClr val="FFFFFF"/>
                </a:solidFill>
                <a:ea typeface="ＭＳ Ｐゴシック" pitchFamily="34" charset="-128"/>
              </a:rPr>
              <a:t>90% </a:t>
            </a:r>
          </a:p>
          <a:p>
            <a:pPr algn="ctr" defTabSz="457200"/>
            <a:endParaRPr lang="en-US" altLang="en-US">
              <a:solidFill>
                <a:srgbClr val="FFFFFF"/>
              </a:solidFill>
              <a:ea typeface="ＭＳ Ｐゴシック" pitchFamily="34" charset="-128"/>
            </a:endParaRPr>
          </a:p>
          <a:p>
            <a:pPr algn="ctr" defTabSz="457200"/>
            <a:r>
              <a:rPr lang="ru-RU" altLang="en-US" b="1">
                <a:solidFill>
                  <a:srgbClr val="FFFFFF"/>
                </a:solidFill>
                <a:ea typeface="ＭＳ Ｐゴシック" pitchFamily="34" charset="-128"/>
              </a:rPr>
              <a:t>ВИЧ </a:t>
            </a:r>
            <a:r>
              <a:rPr lang="ru-RU" altLang="en-US" b="1">
                <a:solidFill>
                  <a:srgbClr val="FFFFFF"/>
                </a:solidFill>
              </a:rPr>
              <a:t>+ </a:t>
            </a:r>
            <a:r>
              <a:rPr lang="ru-RU" altLang="en-US" b="1">
                <a:solidFill>
                  <a:srgbClr val="FFFFFF"/>
                </a:solidFill>
                <a:ea typeface="ＭＳ Ｐゴシック" pitchFamily="34" charset="-128"/>
              </a:rPr>
              <a:t>знают свой ВИЧ статус</a:t>
            </a:r>
            <a:endParaRPr lang="en-US" altLang="en-US" b="1">
              <a:solidFill>
                <a:srgbClr val="FFFFFF"/>
              </a:solidFill>
              <a:ea typeface="ＭＳ Ｐゴシック" pitchFamily="34" charset="-128"/>
            </a:endParaRPr>
          </a:p>
        </p:txBody>
      </p:sp>
      <p:sp>
        <p:nvSpPr>
          <p:cNvPr id="91141" name="TextBox 6"/>
          <p:cNvSpPr txBox="1">
            <a:spLocks noChangeArrowheads="1"/>
          </p:cNvSpPr>
          <p:nvPr/>
        </p:nvSpPr>
        <p:spPr bwMode="auto">
          <a:xfrm>
            <a:off x="3608388" y="2619375"/>
            <a:ext cx="2043112" cy="1952625"/>
          </a:xfrm>
          <a:prstGeom prst="rect">
            <a:avLst/>
          </a:prstGeom>
          <a:noFill/>
          <a:ln w="9525">
            <a:noFill/>
            <a:miter lim="800000"/>
            <a:headEnd/>
            <a:tailEnd/>
          </a:ln>
        </p:spPr>
        <p:txBody>
          <a:bodyPr>
            <a:spAutoFit/>
          </a:bodyPr>
          <a:lstStyle/>
          <a:p>
            <a:pPr algn="ctr" defTabSz="457200"/>
            <a:r>
              <a:rPr lang="en-US" altLang="en-US" sz="3200">
                <a:solidFill>
                  <a:srgbClr val="FFFFFF"/>
                </a:solidFill>
                <a:ea typeface="ＭＳ Ｐゴシック" pitchFamily="34" charset="-128"/>
              </a:rPr>
              <a:t>90% </a:t>
            </a:r>
          </a:p>
          <a:p>
            <a:pPr algn="ctr" defTabSz="457200"/>
            <a:endParaRPr lang="en-US" altLang="en-US">
              <a:solidFill>
                <a:srgbClr val="FFFFFF"/>
              </a:solidFill>
              <a:ea typeface="ＭＳ Ｐゴシック" pitchFamily="34" charset="-128"/>
            </a:endParaRPr>
          </a:p>
          <a:p>
            <a:pPr algn="ctr" defTabSz="457200"/>
            <a:r>
              <a:rPr lang="ru-RU" altLang="en-US" b="1">
                <a:solidFill>
                  <a:srgbClr val="FFFFFF"/>
                </a:solidFill>
                <a:ea typeface="ＭＳ Ｐゴシック" pitchFamily="34" charset="-128"/>
              </a:rPr>
              <a:t>с ВИЧ будут получать лечение</a:t>
            </a:r>
            <a:endParaRPr lang="en-US" altLang="en-US" b="1">
              <a:solidFill>
                <a:srgbClr val="FFFFFF"/>
              </a:solidFill>
              <a:ea typeface="ＭＳ Ｐゴシック" pitchFamily="34" charset="-128"/>
            </a:endParaRPr>
          </a:p>
        </p:txBody>
      </p:sp>
      <p:sp>
        <p:nvSpPr>
          <p:cNvPr id="91142" name="TextBox 7"/>
          <p:cNvSpPr txBox="1">
            <a:spLocks noChangeArrowheads="1"/>
          </p:cNvSpPr>
          <p:nvPr/>
        </p:nvSpPr>
        <p:spPr bwMode="auto">
          <a:xfrm>
            <a:off x="6264275" y="2903538"/>
            <a:ext cx="2124075" cy="2501900"/>
          </a:xfrm>
          <a:prstGeom prst="rect">
            <a:avLst/>
          </a:prstGeom>
          <a:noFill/>
          <a:ln w="9525">
            <a:noFill/>
            <a:miter lim="800000"/>
            <a:headEnd/>
            <a:tailEnd/>
          </a:ln>
        </p:spPr>
        <p:txBody>
          <a:bodyPr>
            <a:spAutoFit/>
          </a:bodyPr>
          <a:lstStyle/>
          <a:p>
            <a:pPr algn="ctr" defTabSz="457200"/>
            <a:r>
              <a:rPr lang="en-US" altLang="en-US" sz="3200">
                <a:solidFill>
                  <a:srgbClr val="FFFFFF"/>
                </a:solidFill>
                <a:ea typeface="ＭＳ Ｐゴシック" pitchFamily="34" charset="-128"/>
              </a:rPr>
              <a:t>90% </a:t>
            </a:r>
          </a:p>
          <a:p>
            <a:pPr algn="ctr" defTabSz="457200"/>
            <a:endParaRPr lang="en-US" altLang="en-US" b="1">
              <a:solidFill>
                <a:srgbClr val="000000"/>
              </a:solidFill>
              <a:latin typeface="Calibri" pitchFamily="34" charset="0"/>
              <a:ea typeface="ＭＳ Ｐゴシック" pitchFamily="34" charset="-128"/>
              <a:cs typeface="Calibri" pitchFamily="34" charset="0"/>
            </a:endParaRPr>
          </a:p>
          <a:p>
            <a:pPr algn="ctr" defTabSz="457200"/>
            <a:r>
              <a:rPr lang="ru-RU" altLang="en-US" b="1">
                <a:solidFill>
                  <a:srgbClr val="FFFFFF"/>
                </a:solidFill>
              </a:rPr>
              <a:t>На </a:t>
            </a:r>
            <a:r>
              <a:rPr lang="ru-RU" altLang="en-US" b="1">
                <a:solidFill>
                  <a:srgbClr val="FFFFFF"/>
                </a:solidFill>
                <a:ea typeface="ＭＳ Ｐゴシック" pitchFamily="34" charset="-128"/>
              </a:rPr>
              <a:t>лечени</a:t>
            </a:r>
            <a:r>
              <a:rPr lang="ru-RU" altLang="en-US" b="1">
                <a:solidFill>
                  <a:srgbClr val="FFFFFF"/>
                </a:solidFill>
              </a:rPr>
              <a:t>и</a:t>
            </a:r>
            <a:r>
              <a:rPr lang="ru-RU" altLang="en-US" b="1">
                <a:solidFill>
                  <a:srgbClr val="FFFFFF"/>
                </a:solidFill>
                <a:ea typeface="ＭＳ Ｐゴシック" pitchFamily="34" charset="-128"/>
              </a:rPr>
              <a:t> будут иметь неопред</a:t>
            </a:r>
            <a:r>
              <a:rPr lang="ru-RU" altLang="en-US" b="1">
                <a:solidFill>
                  <a:srgbClr val="FFFFFF"/>
                </a:solidFill>
              </a:rPr>
              <a:t>.</a:t>
            </a:r>
            <a:r>
              <a:rPr lang="ru-RU" altLang="en-US" b="1">
                <a:solidFill>
                  <a:srgbClr val="FFFFFF"/>
                </a:solidFill>
                <a:ea typeface="ＭＳ Ｐゴシック" pitchFamily="34" charset="-128"/>
              </a:rPr>
              <a:t> вирусн</a:t>
            </a:r>
            <a:r>
              <a:rPr lang="en-US" altLang="en-US" b="1">
                <a:solidFill>
                  <a:srgbClr val="FFFFFF"/>
                </a:solidFill>
              </a:rPr>
              <a:t>у</a:t>
            </a:r>
            <a:r>
              <a:rPr lang="ru-RU" altLang="en-US" b="1">
                <a:solidFill>
                  <a:srgbClr val="FFFFFF"/>
                </a:solidFill>
              </a:rPr>
              <a:t>ю</a:t>
            </a:r>
            <a:r>
              <a:rPr lang="ru-RU" altLang="en-US" b="1">
                <a:solidFill>
                  <a:srgbClr val="FFFFFF"/>
                </a:solidFill>
                <a:ea typeface="ＭＳ Ｐゴシック" pitchFamily="34" charset="-128"/>
              </a:rPr>
              <a:t> нагрузку</a:t>
            </a:r>
            <a:endParaRPr lang="en-US" altLang="en-US" b="1">
              <a:solidFill>
                <a:srgbClr val="FFFFFF"/>
              </a:solidFill>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0" y="144463"/>
            <a:ext cx="9144000" cy="1079500"/>
          </a:xfrm>
        </p:spPr>
        <p:txBody>
          <a:bodyPr/>
          <a:lstStyle/>
          <a:p>
            <a:r>
              <a:rPr lang="ru-RU" b="1" smtClean="0">
                <a:solidFill>
                  <a:srgbClr val="FF0000"/>
                </a:solidFill>
                <a:latin typeface="Calibri" pitchFamily="34" charset="0"/>
              </a:rPr>
              <a:t>Прогресс в выполнении цели 90-90-90 в мире </a:t>
            </a:r>
            <a:endParaRPr lang="en-US" b="1" smtClean="0">
              <a:solidFill>
                <a:srgbClr val="FF0000"/>
              </a:solidFill>
              <a:latin typeface="Calibri" pitchFamily="34" charset="0"/>
            </a:endParaRPr>
          </a:p>
        </p:txBody>
      </p:sp>
      <p:grpSp>
        <p:nvGrpSpPr>
          <p:cNvPr id="92162" name="Group 6"/>
          <p:cNvGrpSpPr>
            <a:grpSpLocks/>
          </p:cNvGrpSpPr>
          <p:nvPr/>
        </p:nvGrpSpPr>
        <p:grpSpPr bwMode="auto">
          <a:xfrm>
            <a:off x="331788" y="2001838"/>
            <a:ext cx="8759825" cy="4616450"/>
            <a:chOff x="360000" y="2002432"/>
            <a:chExt cx="9489544" cy="4616067"/>
          </a:xfrm>
        </p:grpSpPr>
        <p:pic>
          <p:nvPicPr>
            <p:cNvPr id="92163" name="Picture 2"/>
            <p:cNvPicPr>
              <a:picLocks noChangeAspect="1" noChangeArrowheads="1"/>
            </p:cNvPicPr>
            <p:nvPr/>
          </p:nvPicPr>
          <p:blipFill>
            <a:blip r:embed="rId3"/>
            <a:srcRect/>
            <a:stretch>
              <a:fillRect/>
            </a:stretch>
          </p:blipFill>
          <p:spPr bwMode="auto">
            <a:xfrm>
              <a:off x="1076276" y="2002432"/>
              <a:ext cx="7775319" cy="2880000"/>
            </a:xfrm>
            <a:prstGeom prst="rect">
              <a:avLst/>
            </a:prstGeom>
            <a:noFill/>
            <a:ln w="9525">
              <a:noFill/>
              <a:miter lim="800000"/>
              <a:headEnd/>
              <a:tailEnd/>
            </a:ln>
          </p:spPr>
        </p:pic>
        <p:sp>
          <p:nvSpPr>
            <p:cNvPr id="92164" name="Rectangle 4"/>
            <p:cNvSpPr>
              <a:spLocks noChangeArrowheads="1"/>
            </p:cNvSpPr>
            <p:nvPr/>
          </p:nvSpPr>
          <p:spPr bwMode="auto">
            <a:xfrm>
              <a:off x="360000" y="6480000"/>
              <a:ext cx="9489544" cy="138499"/>
            </a:xfrm>
            <a:prstGeom prst="rect">
              <a:avLst/>
            </a:prstGeom>
            <a:noFill/>
            <a:ln w="9525">
              <a:noFill/>
              <a:miter lim="800000"/>
              <a:headEnd/>
              <a:tailEnd/>
            </a:ln>
          </p:spPr>
          <p:txBody>
            <a:bodyPr lIns="0" tIns="0" rIns="0" bIns="0">
              <a:spAutoFit/>
            </a:bodyPr>
            <a:lstStyle/>
            <a:p>
              <a:r>
                <a:rPr lang="fr-FR" sz="900">
                  <a:solidFill>
                    <a:srgbClr val="000000"/>
                  </a:solidFill>
                  <a:latin typeface="Times New Roman" pitchFamily="18" charset="0"/>
                </a:rPr>
                <a:t>Source: </a:t>
              </a:r>
              <a:r>
                <a:rPr lang="en-US" sz="900">
                  <a:solidFill>
                    <a:srgbClr val="000000"/>
                  </a:solidFill>
                  <a:latin typeface="Times New Roman" pitchFamily="18" charset="0"/>
                </a:rPr>
                <a:t>UNAIDS special analysis, 2016; for more details, see annex on methods.</a:t>
              </a:r>
            </a:p>
          </p:txBody>
        </p:sp>
        <p:sp>
          <p:nvSpPr>
            <p:cNvPr id="92165" name="Rectangle 2"/>
            <p:cNvSpPr>
              <a:spLocks noChangeArrowheads="1"/>
            </p:cNvSpPr>
            <p:nvPr/>
          </p:nvSpPr>
          <p:spPr bwMode="auto">
            <a:xfrm>
              <a:off x="1368000" y="5670000"/>
              <a:ext cx="7173320" cy="507831"/>
            </a:xfrm>
            <a:prstGeom prst="rect">
              <a:avLst/>
            </a:prstGeom>
            <a:noFill/>
            <a:ln w="9525">
              <a:noFill/>
              <a:miter lim="800000"/>
              <a:headEnd/>
              <a:tailEnd/>
            </a:ln>
          </p:spPr>
          <p:txBody>
            <a:bodyPr>
              <a:spAutoFit/>
            </a:bodyPr>
            <a:lstStyle/>
            <a:p>
              <a:pPr marL="182563" indent="-182563">
                <a:tabLst>
                  <a:tab pos="182563" algn="l"/>
                </a:tabLst>
              </a:pPr>
              <a:r>
                <a:rPr lang="en-US" sz="900" baseline="30000">
                  <a:solidFill>
                    <a:srgbClr val="5F5F5F"/>
                  </a:solidFill>
                </a:rPr>
                <a:t>1</a:t>
              </a:r>
              <a:r>
                <a:rPr lang="en-US" sz="900">
                  <a:solidFill>
                    <a:srgbClr val="5F5F5F"/>
                  </a:solidFill>
                </a:rPr>
                <a:t> 2015 measure derived from data reported by 87 countries, which accounted for 79% of people living with HIV worldwide.    </a:t>
              </a:r>
            </a:p>
            <a:p>
              <a:pPr marL="182563" indent="-182563">
                <a:tabLst>
                  <a:tab pos="182563" algn="l"/>
                </a:tabLst>
              </a:pPr>
              <a:r>
                <a:rPr lang="en-US" sz="900" baseline="30000">
                  <a:solidFill>
                    <a:srgbClr val="5F5F5F"/>
                  </a:solidFill>
                </a:rPr>
                <a:t>2</a:t>
              </a:r>
              <a:r>
                <a:rPr lang="en-US" sz="900">
                  <a:solidFill>
                    <a:srgbClr val="5F5F5F"/>
                  </a:solidFill>
                </a:rPr>
                <a:t> 2015 measure derived from data reported by 86 countries. Worldwide, 22% of all people on antiretroviral therapy were reported to have received a viral load test during the reporting period. </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0" y="144463"/>
            <a:ext cx="9144000" cy="1079500"/>
          </a:xfrm>
        </p:spPr>
        <p:txBody>
          <a:bodyPr/>
          <a:lstStyle/>
          <a:p>
            <a:r>
              <a:rPr lang="ru-RU" b="1" smtClean="0">
                <a:solidFill>
                  <a:srgbClr val="FF0000"/>
                </a:solidFill>
                <a:latin typeface="Calibri" pitchFamily="34" charset="0"/>
              </a:rPr>
              <a:t>Прогресс в выполнении цели 90-90-90 в Восточной Европе и Центральной Азии</a:t>
            </a:r>
            <a:endParaRPr lang="en-US" b="1" smtClean="0">
              <a:solidFill>
                <a:srgbClr val="FF0000"/>
              </a:solidFill>
              <a:latin typeface="Calibri" pitchFamily="34" charset="0"/>
            </a:endParaRPr>
          </a:p>
        </p:txBody>
      </p:sp>
      <p:grpSp>
        <p:nvGrpSpPr>
          <p:cNvPr id="94210" name="Group 2"/>
          <p:cNvGrpSpPr>
            <a:grpSpLocks/>
          </p:cNvGrpSpPr>
          <p:nvPr/>
        </p:nvGrpSpPr>
        <p:grpSpPr bwMode="auto">
          <a:xfrm>
            <a:off x="331788" y="1998663"/>
            <a:ext cx="8759825" cy="4619625"/>
            <a:chOff x="360000" y="1998000"/>
            <a:chExt cx="9489544" cy="4620499"/>
          </a:xfrm>
        </p:grpSpPr>
        <p:sp>
          <p:nvSpPr>
            <p:cNvPr id="94211" name="Rectangle 4"/>
            <p:cNvSpPr>
              <a:spLocks noChangeArrowheads="1"/>
            </p:cNvSpPr>
            <p:nvPr/>
          </p:nvSpPr>
          <p:spPr bwMode="auto">
            <a:xfrm>
              <a:off x="360000" y="6480000"/>
              <a:ext cx="9489544" cy="138499"/>
            </a:xfrm>
            <a:prstGeom prst="rect">
              <a:avLst/>
            </a:prstGeom>
            <a:noFill/>
            <a:ln w="9525">
              <a:noFill/>
              <a:miter lim="800000"/>
              <a:headEnd/>
              <a:tailEnd/>
            </a:ln>
          </p:spPr>
          <p:txBody>
            <a:bodyPr lIns="0" tIns="0" rIns="0" bIns="0">
              <a:spAutoFit/>
            </a:bodyPr>
            <a:lstStyle/>
            <a:p>
              <a:r>
                <a:rPr lang="fr-FR" sz="900">
                  <a:solidFill>
                    <a:srgbClr val="000000"/>
                  </a:solidFill>
                  <a:latin typeface="Times New Roman" pitchFamily="18" charset="0"/>
                </a:rPr>
                <a:t>Source: </a:t>
              </a:r>
              <a:r>
                <a:rPr lang="en-US" sz="900">
                  <a:solidFill>
                    <a:srgbClr val="000000"/>
                  </a:solidFill>
                  <a:latin typeface="Times New Roman" pitchFamily="18" charset="0"/>
                </a:rPr>
                <a:t>UNAIDS special analysis, 2016; for more details, see annex on methods.</a:t>
              </a:r>
            </a:p>
          </p:txBody>
        </p:sp>
        <p:sp>
          <p:nvSpPr>
            <p:cNvPr id="94212" name="Rectangle 5"/>
            <p:cNvSpPr>
              <a:spLocks noChangeArrowheads="1"/>
            </p:cNvSpPr>
            <p:nvPr/>
          </p:nvSpPr>
          <p:spPr bwMode="auto">
            <a:xfrm>
              <a:off x="1368000" y="5670000"/>
              <a:ext cx="7173320" cy="507831"/>
            </a:xfrm>
            <a:prstGeom prst="rect">
              <a:avLst/>
            </a:prstGeom>
            <a:noFill/>
            <a:ln w="9525">
              <a:noFill/>
              <a:miter lim="800000"/>
              <a:headEnd/>
              <a:tailEnd/>
            </a:ln>
          </p:spPr>
          <p:txBody>
            <a:bodyPr>
              <a:spAutoFit/>
            </a:bodyPr>
            <a:lstStyle/>
            <a:p>
              <a:pPr marL="182563" indent="-182563">
                <a:tabLst>
                  <a:tab pos="182563" algn="l"/>
                </a:tabLst>
              </a:pPr>
              <a:r>
                <a:rPr lang="en-US" sz="900" baseline="30000">
                  <a:solidFill>
                    <a:srgbClr val="5F5F5F"/>
                  </a:solidFill>
                </a:rPr>
                <a:t>1</a:t>
              </a:r>
              <a:r>
                <a:rPr lang="en-US" sz="900">
                  <a:solidFill>
                    <a:srgbClr val="5F5F5F"/>
                  </a:solidFill>
                </a:rPr>
                <a:t> 2015 measure derived from data reported by 11 countries, which accounted for 98% of people living with HIV in the region.    </a:t>
              </a:r>
            </a:p>
            <a:p>
              <a:pPr marL="182563" indent="-182563">
                <a:tabLst>
                  <a:tab pos="182563" algn="l"/>
                </a:tabLst>
              </a:pPr>
              <a:r>
                <a:rPr lang="en-US" sz="900" baseline="30000">
                  <a:solidFill>
                    <a:srgbClr val="5F5F5F"/>
                  </a:solidFill>
                </a:rPr>
                <a:t>2</a:t>
              </a:r>
              <a:r>
                <a:rPr lang="en-US" sz="900">
                  <a:solidFill>
                    <a:srgbClr val="5F5F5F"/>
                  </a:solidFill>
                </a:rPr>
                <a:t> 2015 measure derived from data reported by 11 countries. Regionally, 77% of all people on antiretroviral therapy were reported to have received a viral load test during the reporting period. </a:t>
              </a:r>
            </a:p>
          </p:txBody>
        </p:sp>
        <p:pic>
          <p:nvPicPr>
            <p:cNvPr id="94213" name="Picture 2"/>
            <p:cNvPicPr>
              <a:picLocks noChangeAspect="1" noChangeArrowheads="1"/>
            </p:cNvPicPr>
            <p:nvPr/>
          </p:nvPicPr>
          <p:blipFill>
            <a:blip r:embed="rId3"/>
            <a:srcRect/>
            <a:stretch>
              <a:fillRect/>
            </a:stretch>
          </p:blipFill>
          <p:spPr bwMode="auto">
            <a:xfrm>
              <a:off x="1065600" y="1998000"/>
              <a:ext cx="7732364" cy="2880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0" y="144463"/>
            <a:ext cx="9144000" cy="1079500"/>
          </a:xfrm>
        </p:spPr>
        <p:txBody>
          <a:bodyPr/>
          <a:lstStyle/>
          <a:p>
            <a:r>
              <a:rPr lang="ru-RU" b="1" smtClean="0">
                <a:solidFill>
                  <a:srgbClr val="FF0000"/>
                </a:solidFill>
                <a:latin typeface="Calibri" pitchFamily="34" charset="0"/>
              </a:rPr>
              <a:t>Риск инфицирования ВИЧ в сравнении с общим населением (СР, ПИН, МСМ)</a:t>
            </a:r>
            <a:endParaRPr lang="en-US" b="1" smtClean="0">
              <a:solidFill>
                <a:srgbClr val="FF0000"/>
              </a:solidFill>
              <a:latin typeface="Calibri" pitchFamily="34" charset="0"/>
            </a:endParaRPr>
          </a:p>
        </p:txBody>
      </p:sp>
      <p:pic>
        <p:nvPicPr>
          <p:cNvPr id="96258" name="Picture 2"/>
          <p:cNvPicPr>
            <a:picLocks noChangeAspect="1" noChangeArrowheads="1"/>
          </p:cNvPicPr>
          <p:nvPr/>
        </p:nvPicPr>
        <p:blipFill>
          <a:blip r:embed="rId3"/>
          <a:srcRect/>
          <a:stretch>
            <a:fillRect/>
          </a:stretch>
        </p:blipFill>
        <p:spPr bwMode="auto">
          <a:xfrm>
            <a:off x="2179638" y="1447800"/>
            <a:ext cx="4652962" cy="421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lobal AIDS 2016">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lobal AIDS 2016">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lobal AIDS 2016">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lobal AIDS 2016">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319</TotalTime>
  <Words>1321</Words>
  <Application>Microsoft Office PowerPoint</Application>
  <PresentationFormat>On-screen Show (4:3)</PresentationFormat>
  <Paragraphs>117</Paragraphs>
  <Slides>16</Slides>
  <Notes>7</Notes>
  <HiddenSlides>0</HiddenSlides>
  <MMClips>0</MMClips>
  <ScaleCrop>false</ScaleCrop>
  <HeadingPairs>
    <vt:vector size="6" baseType="variant">
      <vt:variant>
        <vt:lpstr>Fonts Used</vt:lpstr>
      </vt:variant>
      <vt:variant>
        <vt:i4>4</vt:i4>
      </vt:variant>
      <vt:variant>
        <vt:lpstr>Design Template</vt:lpstr>
      </vt:variant>
      <vt:variant>
        <vt:i4>19</vt:i4>
      </vt:variant>
      <vt:variant>
        <vt:lpstr>Slide Titles</vt:lpstr>
      </vt:variant>
      <vt:variant>
        <vt:i4>16</vt:i4>
      </vt:variant>
    </vt:vector>
  </HeadingPairs>
  <TitlesOfParts>
    <vt:vector size="39" baseType="lpstr">
      <vt:lpstr>Calibri</vt:lpstr>
      <vt:lpstr>Arial</vt:lpstr>
      <vt:lpstr>ＭＳ Ｐゴシック</vt:lpstr>
      <vt:lpstr>Times New Roman</vt:lpstr>
      <vt:lpstr>Office Theme</vt:lpstr>
      <vt:lpstr>1_Office Theme</vt:lpstr>
      <vt:lpstr>2_Office Theme</vt:lpstr>
      <vt:lpstr>3_Office Theme</vt:lpstr>
      <vt:lpstr>4_Office Theme</vt:lpstr>
      <vt:lpstr>5_Office Theme</vt:lpstr>
      <vt:lpstr>6_Office Theme</vt:lpstr>
      <vt:lpstr>8_Office Theme</vt:lpstr>
      <vt:lpstr>10_Office Theme</vt:lpstr>
      <vt:lpstr>1_Office Theme</vt:lpstr>
      <vt:lpstr>2_Office Theme</vt:lpstr>
      <vt:lpstr>2_Office Theme</vt:lpstr>
      <vt:lpstr>3_Office Theme</vt:lpstr>
      <vt:lpstr>3_Office Theme</vt:lpstr>
      <vt:lpstr>3_Office Theme</vt:lpstr>
      <vt:lpstr>4_Office Theme</vt:lpstr>
      <vt:lpstr>4_Office Theme</vt:lpstr>
      <vt:lpstr>4_Office Theme</vt:lpstr>
      <vt:lpstr>4_Office Theme</vt:lpstr>
      <vt:lpstr>Slide 1</vt:lpstr>
      <vt:lpstr> Глобальная статистика – 2015   </vt:lpstr>
      <vt:lpstr> Восточная Европа и Центральная Азия, 2015  </vt:lpstr>
      <vt:lpstr>Изменение (%) количества новых случаев ВИЧ среди взрослых, 2005-2015 гг. </vt:lpstr>
      <vt:lpstr>Slide 5</vt:lpstr>
      <vt:lpstr>Новые цели: амбициозные, но достижимые к 2020 </vt:lpstr>
      <vt:lpstr>Прогресс в выполнении цели 90-90-90 в мире </vt:lpstr>
      <vt:lpstr>Прогресс в выполнении цели 90-90-90 в Восточной Европе и Центральной Азии</vt:lpstr>
      <vt:lpstr>Риск инфицирования ВИЧ в сравнении с общим населением (СР, ПИН, МСМ)</vt:lpstr>
      <vt:lpstr> С чего можно начать  </vt:lpstr>
      <vt:lpstr>Slide 11</vt:lpstr>
      <vt:lpstr>Всемирный день борьбы со СПИДом  1 декабря</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SEMENCHENKO</dc:creator>
  <cp:lastModifiedBy>Марина Васильевна</cp:lastModifiedBy>
  <cp:revision>30</cp:revision>
  <dcterms:created xsi:type="dcterms:W3CDTF">2016-11-10T09:46:04Z</dcterms:created>
  <dcterms:modified xsi:type="dcterms:W3CDTF">2016-11-14T14:28:36Z</dcterms:modified>
</cp:coreProperties>
</file>